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94" r:id="rId2"/>
    <p:sldId id="256" r:id="rId3"/>
    <p:sldId id="257" r:id="rId4"/>
    <p:sldId id="295" r:id="rId5"/>
    <p:sldId id="274" r:id="rId6"/>
    <p:sldId id="271" r:id="rId7"/>
    <p:sldId id="298" r:id="rId8"/>
    <p:sldId id="259" r:id="rId9"/>
    <p:sldId id="273" r:id="rId10"/>
    <p:sldId id="260" r:id="rId11"/>
    <p:sldId id="275" r:id="rId12"/>
    <p:sldId id="283" r:id="rId13"/>
    <p:sldId id="282" r:id="rId14"/>
    <p:sldId id="304" r:id="rId15"/>
    <p:sldId id="284" r:id="rId16"/>
    <p:sldId id="286" r:id="rId17"/>
    <p:sldId id="285" r:id="rId18"/>
    <p:sldId id="263" r:id="rId19"/>
    <p:sldId id="278" r:id="rId20"/>
    <p:sldId id="289" r:id="rId21"/>
    <p:sldId id="288" r:id="rId22"/>
    <p:sldId id="287" r:id="rId23"/>
    <p:sldId id="296" r:id="rId24"/>
    <p:sldId id="266" r:id="rId25"/>
    <p:sldId id="299" r:id="rId26"/>
    <p:sldId id="302" r:id="rId27"/>
    <p:sldId id="305" r:id="rId28"/>
    <p:sldId id="292" r:id="rId29"/>
    <p:sldId id="291" r:id="rId30"/>
    <p:sldId id="297" r:id="rId31"/>
    <p:sldId id="261" r:id="rId32"/>
    <p:sldId id="267" r:id="rId33"/>
    <p:sldId id="301" r:id="rId34"/>
    <p:sldId id="2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S. Newburn" initials="JSN" lastIdx="12" clrIdx="0">
    <p:extLst>
      <p:ext uri="{19B8F6BF-5375-455C-9EA6-DF929625EA0E}">
        <p15:presenceInfo xmlns:p15="http://schemas.microsoft.com/office/powerpoint/2012/main" userId="S::jnewburn@ccsa.org::6981500a-853c-4203-99ab-04c0c603c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9B72"/>
    <a:srgbClr val="2501FF"/>
    <a:srgbClr val="EE8100"/>
    <a:srgbClr val="AE0059"/>
    <a:srgbClr val="1A0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65"/>
    <p:restoredTop sz="63941"/>
  </p:normalViewPr>
  <p:slideViewPr>
    <p:cSldViewPr snapToGrid="0" snapToObjects="1">
      <p:cViewPr varScale="1">
        <p:scale>
          <a:sx n="56" d="100"/>
          <a:sy n="56" d="100"/>
        </p:scale>
        <p:origin x="14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23T15:43:49.432" idx="12">
    <p:pos x="10" y="10"/>
    <p:text>I actually think the sped example goes better here than in the earlier slide. Can I share it here?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DE61E-9163-8A4B-B395-E6C6C37BEF92}" type="datetimeFigureOut">
              <a:rPr lang="en-US" smtClean="0"/>
              <a:t>10/29/19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9637F-AE20-2347-BC7E-62CDCE2D1ED8}" type="slidenum">
              <a:rPr lang="en-US" smtClean="0"/>
              <a:t>‹#›</a:t>
            </a:fld>
            <a:endParaRPr lang="en-US"/>
          </a:p>
        </p:txBody>
      </p:sp>
    </p:spTree>
    <p:extLst>
      <p:ext uri="{BB962C8B-B14F-4D97-AF65-F5344CB8AC3E}">
        <p14:creationId xmlns:p14="http://schemas.microsoft.com/office/powerpoint/2010/main" val="206431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ventbrite.com/o/ccsa-303820157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9637F-AE20-2347-BC7E-62CDCE2D1ED8}" type="slidenum">
              <a:rPr lang="en-US" smtClean="0"/>
              <a:t>1</a:t>
            </a:fld>
            <a:endParaRPr lang="en-US"/>
          </a:p>
        </p:txBody>
      </p:sp>
    </p:spTree>
    <p:extLst>
      <p:ext uri="{BB962C8B-B14F-4D97-AF65-F5344CB8AC3E}">
        <p14:creationId xmlns:p14="http://schemas.microsoft.com/office/powerpoint/2010/main" val="87492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our multiple measure review process, we work hard to understand the nuance of a school, to understand the details of their specific needs and challenges. We have been reviewing between 25 and 40 schools per year and many of them have alternative models. We know there are important stories to be told about personalized learning schools. </a:t>
            </a:r>
          </a:p>
          <a:p>
            <a:endParaRPr lang="en-US" dirty="0"/>
          </a:p>
          <a:p>
            <a:r>
              <a:rPr lang="en-US" dirty="0"/>
              <a:t>From this work, we have noticed three areas where having a data based understanding would be both compelling in telling your story and helpful for your leadership of continuous growth and improvement.</a:t>
            </a:r>
          </a:p>
        </p:txBody>
      </p:sp>
      <p:sp>
        <p:nvSpPr>
          <p:cNvPr id="4" name="Slide Number Placeholder 3"/>
          <p:cNvSpPr>
            <a:spLocks noGrp="1"/>
          </p:cNvSpPr>
          <p:nvPr>
            <p:ph type="sldNum" sz="quarter" idx="5"/>
          </p:nvPr>
        </p:nvSpPr>
        <p:spPr/>
        <p:txBody>
          <a:bodyPr/>
          <a:lstStyle/>
          <a:p>
            <a:fld id="{DF39637F-AE20-2347-BC7E-62CDCE2D1ED8}" type="slidenum">
              <a:rPr lang="en-US" smtClean="0"/>
              <a:t>10</a:t>
            </a:fld>
            <a:endParaRPr lang="en-US"/>
          </a:p>
        </p:txBody>
      </p:sp>
    </p:spTree>
    <p:extLst>
      <p:ext uri="{BB962C8B-B14F-4D97-AF65-F5344CB8AC3E}">
        <p14:creationId xmlns:p14="http://schemas.microsoft.com/office/powerpoint/2010/main" val="394048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clear with data on who you serve helps you make strategic decisions</a:t>
            </a:r>
          </a:p>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11</a:t>
            </a:fld>
            <a:endParaRPr lang="en-US"/>
          </a:p>
        </p:txBody>
      </p:sp>
    </p:spTree>
    <p:extLst>
      <p:ext uri="{BB962C8B-B14F-4D97-AF65-F5344CB8AC3E}">
        <p14:creationId xmlns:p14="http://schemas.microsoft.com/office/powerpoint/2010/main" val="349883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broad categories of students such as students with disabilities. It may be beneficial to understand more about a broad subgroup like this.</a:t>
            </a:r>
          </a:p>
          <a:p>
            <a:endParaRPr lang="en-US" dirty="0"/>
          </a:p>
          <a:p>
            <a:r>
              <a:rPr lang="en-US" dirty="0"/>
              <a:t>Here is an example of a way a school could look at the types of ELIGIBILITY for SPED to better understand who they are serving</a:t>
            </a:r>
          </a:p>
        </p:txBody>
      </p:sp>
      <p:sp>
        <p:nvSpPr>
          <p:cNvPr id="4" name="Slide Number Placeholder 3"/>
          <p:cNvSpPr>
            <a:spLocks noGrp="1"/>
          </p:cNvSpPr>
          <p:nvPr>
            <p:ph type="sldNum" sz="quarter" idx="5"/>
          </p:nvPr>
        </p:nvSpPr>
        <p:spPr/>
        <p:txBody>
          <a:bodyPr/>
          <a:lstStyle/>
          <a:p>
            <a:fld id="{DF39637F-AE20-2347-BC7E-62CDCE2D1ED8}" type="slidenum">
              <a:rPr lang="en-US" smtClean="0"/>
              <a:t>12</a:t>
            </a:fld>
            <a:endParaRPr lang="en-US"/>
          </a:p>
        </p:txBody>
      </p:sp>
    </p:spTree>
    <p:extLst>
      <p:ext uri="{BB962C8B-B14F-4D97-AF65-F5344CB8AC3E}">
        <p14:creationId xmlns:p14="http://schemas.microsoft.com/office/powerpoint/2010/main" val="385904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want to understand how your school has changed over time</a:t>
            </a:r>
          </a:p>
          <a:p>
            <a:r>
              <a:rPr lang="en-US" dirty="0"/>
              <a:t>For the data from this first school, look how the English learner and SPED populations have grown over time</a:t>
            </a:r>
          </a:p>
          <a:p>
            <a:endParaRPr lang="en-US" dirty="0"/>
          </a:p>
          <a:p>
            <a:endParaRPr lang="en-US" dirty="0"/>
          </a:p>
          <a:p>
            <a:r>
              <a:rPr lang="en-US" dirty="0"/>
              <a:t>If you have enrollees join mid year, you may also notice differences in who joins the school early in the year vs later. This is an example of a way a school could capture some differences and start to plan appropriate supports for the different needs of students and families.</a:t>
            </a:r>
          </a:p>
        </p:txBody>
      </p:sp>
      <p:sp>
        <p:nvSpPr>
          <p:cNvPr id="4" name="Slide Number Placeholder 3"/>
          <p:cNvSpPr>
            <a:spLocks noGrp="1"/>
          </p:cNvSpPr>
          <p:nvPr>
            <p:ph type="sldNum" sz="quarter" idx="5"/>
          </p:nvPr>
        </p:nvSpPr>
        <p:spPr/>
        <p:txBody>
          <a:bodyPr/>
          <a:lstStyle/>
          <a:p>
            <a:fld id="{DF39637F-AE20-2347-BC7E-62CDCE2D1ED8}" type="slidenum">
              <a:rPr lang="en-US" smtClean="0"/>
              <a:t>13</a:t>
            </a:fld>
            <a:endParaRPr lang="en-US"/>
          </a:p>
        </p:txBody>
      </p:sp>
    </p:spTree>
    <p:extLst>
      <p:ext uri="{BB962C8B-B14F-4D97-AF65-F5344CB8AC3E}">
        <p14:creationId xmlns:p14="http://schemas.microsoft.com/office/powerpoint/2010/main" val="296021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14</a:t>
            </a:fld>
            <a:endParaRPr lang="en-US"/>
          </a:p>
        </p:txBody>
      </p:sp>
    </p:spTree>
    <p:extLst>
      <p:ext uri="{BB962C8B-B14F-4D97-AF65-F5344CB8AC3E}">
        <p14:creationId xmlns:p14="http://schemas.microsoft.com/office/powerpoint/2010/main" val="176086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subgroup percentages are pretty broad, schools may want to be clear on nuance within a category. Why are students joining your school? you can also track this over time</a:t>
            </a:r>
          </a:p>
        </p:txBody>
      </p:sp>
      <p:sp>
        <p:nvSpPr>
          <p:cNvPr id="4" name="Slide Number Placeholder 3"/>
          <p:cNvSpPr>
            <a:spLocks noGrp="1"/>
          </p:cNvSpPr>
          <p:nvPr>
            <p:ph type="sldNum" sz="quarter" idx="5"/>
          </p:nvPr>
        </p:nvSpPr>
        <p:spPr/>
        <p:txBody>
          <a:bodyPr/>
          <a:lstStyle/>
          <a:p>
            <a:fld id="{DF39637F-AE20-2347-BC7E-62CDCE2D1ED8}" type="slidenum">
              <a:rPr lang="en-US" smtClean="0"/>
              <a:t>15</a:t>
            </a:fld>
            <a:endParaRPr lang="en-US"/>
          </a:p>
        </p:txBody>
      </p:sp>
    </p:spTree>
    <p:extLst>
      <p:ext uri="{BB962C8B-B14F-4D97-AF65-F5344CB8AC3E}">
        <p14:creationId xmlns:p14="http://schemas.microsoft.com/office/powerpoint/2010/main" val="15001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16</a:t>
            </a:fld>
            <a:endParaRPr lang="en-US"/>
          </a:p>
        </p:txBody>
      </p:sp>
    </p:spTree>
    <p:extLst>
      <p:ext uri="{BB962C8B-B14F-4D97-AF65-F5344CB8AC3E}">
        <p14:creationId xmlns:p14="http://schemas.microsoft.com/office/powerpoint/2010/main" val="106297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17</a:t>
            </a:fld>
            <a:endParaRPr lang="en-US"/>
          </a:p>
        </p:txBody>
      </p:sp>
    </p:spTree>
    <p:extLst>
      <p:ext uri="{BB962C8B-B14F-4D97-AF65-F5344CB8AC3E}">
        <p14:creationId xmlns:p14="http://schemas.microsoft.com/office/powerpoint/2010/main" val="1890275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18</a:t>
            </a:fld>
            <a:endParaRPr lang="en-US"/>
          </a:p>
        </p:txBody>
      </p:sp>
    </p:spTree>
    <p:extLst>
      <p:ext uri="{BB962C8B-B14F-4D97-AF65-F5344CB8AC3E}">
        <p14:creationId xmlns:p14="http://schemas.microsoft.com/office/powerpoint/2010/main" val="435331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need we see for personalized learning schools is helping students catch up</a:t>
            </a:r>
          </a:p>
          <a:p>
            <a:endParaRPr lang="en-US" dirty="0"/>
          </a:p>
          <a:p>
            <a:r>
              <a:rPr lang="en-US" dirty="0"/>
              <a:t>If you have students coming to you credit deficient or not on track for graduation, it is helpful to understand that population, how far behind they are, and see if they are completing more credits while they are with you</a:t>
            </a:r>
          </a:p>
        </p:txBody>
      </p:sp>
      <p:sp>
        <p:nvSpPr>
          <p:cNvPr id="4" name="Slide Number Placeholder 3"/>
          <p:cNvSpPr>
            <a:spLocks noGrp="1"/>
          </p:cNvSpPr>
          <p:nvPr>
            <p:ph type="sldNum" sz="quarter" idx="5"/>
          </p:nvPr>
        </p:nvSpPr>
        <p:spPr/>
        <p:txBody>
          <a:bodyPr/>
          <a:lstStyle/>
          <a:p>
            <a:fld id="{DF39637F-AE20-2347-BC7E-62CDCE2D1ED8}" type="slidenum">
              <a:rPr lang="en-US" smtClean="0"/>
              <a:t>19</a:t>
            </a:fld>
            <a:endParaRPr lang="en-US"/>
          </a:p>
        </p:txBody>
      </p:sp>
    </p:spTree>
    <p:extLst>
      <p:ext uri="{BB962C8B-B14F-4D97-AF65-F5344CB8AC3E}">
        <p14:creationId xmlns:p14="http://schemas.microsoft.com/office/powerpoint/2010/main" val="246487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2</a:t>
            </a:fld>
            <a:endParaRPr lang="en-US"/>
          </a:p>
        </p:txBody>
      </p:sp>
    </p:spTree>
    <p:extLst>
      <p:ext uri="{BB962C8B-B14F-4D97-AF65-F5344CB8AC3E}">
        <p14:creationId xmlns:p14="http://schemas.microsoft.com/office/powerpoint/2010/main" val="413639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tracks progress over time but we thought it was an interesting and effective way to show and understand this growth. This is CAASPP, but you could also do a similar analysis with other assessments.</a:t>
            </a:r>
          </a:p>
          <a:p>
            <a:endParaRPr lang="en-US" dirty="0"/>
          </a:p>
          <a:p>
            <a:r>
              <a:rPr lang="en-US" dirty="0"/>
              <a:t>Where did students start? How are they doing now?</a:t>
            </a:r>
          </a:p>
        </p:txBody>
      </p:sp>
      <p:sp>
        <p:nvSpPr>
          <p:cNvPr id="4" name="Slide Number Placeholder 3"/>
          <p:cNvSpPr>
            <a:spLocks noGrp="1"/>
          </p:cNvSpPr>
          <p:nvPr>
            <p:ph type="sldNum" sz="quarter" idx="5"/>
          </p:nvPr>
        </p:nvSpPr>
        <p:spPr/>
        <p:txBody>
          <a:bodyPr/>
          <a:lstStyle/>
          <a:p>
            <a:fld id="{DF39637F-AE20-2347-BC7E-62CDCE2D1ED8}" type="slidenum">
              <a:rPr lang="en-US" smtClean="0"/>
              <a:t>20</a:t>
            </a:fld>
            <a:endParaRPr lang="en-US"/>
          </a:p>
        </p:txBody>
      </p:sp>
    </p:spTree>
    <p:extLst>
      <p:ext uri="{BB962C8B-B14F-4D97-AF65-F5344CB8AC3E}">
        <p14:creationId xmlns:p14="http://schemas.microsoft.com/office/powerpoint/2010/main" val="1679670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spoken with many personalized learning schools that are offering college credit or access to a community college</a:t>
            </a:r>
          </a:p>
          <a:p>
            <a:endParaRPr lang="en-US" dirty="0"/>
          </a:p>
          <a:p>
            <a:r>
              <a:rPr lang="en-US" dirty="0"/>
              <a:t>This is a really effective way to track whether students are using this opportunity effectively</a:t>
            </a:r>
          </a:p>
        </p:txBody>
      </p:sp>
      <p:sp>
        <p:nvSpPr>
          <p:cNvPr id="4" name="Slide Number Placeholder 3"/>
          <p:cNvSpPr>
            <a:spLocks noGrp="1"/>
          </p:cNvSpPr>
          <p:nvPr>
            <p:ph type="sldNum" sz="quarter" idx="5"/>
          </p:nvPr>
        </p:nvSpPr>
        <p:spPr/>
        <p:txBody>
          <a:bodyPr/>
          <a:lstStyle/>
          <a:p>
            <a:fld id="{DF39637F-AE20-2347-BC7E-62CDCE2D1ED8}" type="slidenum">
              <a:rPr lang="en-US" smtClean="0"/>
              <a:t>21</a:t>
            </a:fld>
            <a:endParaRPr lang="en-US"/>
          </a:p>
        </p:txBody>
      </p:sp>
    </p:spTree>
    <p:extLst>
      <p:ext uri="{BB962C8B-B14F-4D97-AF65-F5344CB8AC3E}">
        <p14:creationId xmlns:p14="http://schemas.microsoft.com/office/powerpoint/2010/main" val="3915808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behavioral health programming data: student profiles (suspension, referral data, STAR data)</a:t>
            </a:r>
          </a:p>
        </p:txBody>
      </p:sp>
      <p:sp>
        <p:nvSpPr>
          <p:cNvPr id="4" name="Slide Number Placeholder 3"/>
          <p:cNvSpPr>
            <a:spLocks noGrp="1"/>
          </p:cNvSpPr>
          <p:nvPr>
            <p:ph type="sldNum" sz="quarter" idx="5"/>
          </p:nvPr>
        </p:nvSpPr>
        <p:spPr/>
        <p:txBody>
          <a:bodyPr/>
          <a:lstStyle/>
          <a:p>
            <a:fld id="{DF39637F-AE20-2347-BC7E-62CDCE2D1ED8}" type="slidenum">
              <a:rPr lang="en-US" smtClean="0"/>
              <a:t>22</a:t>
            </a:fld>
            <a:endParaRPr lang="en-US"/>
          </a:p>
        </p:txBody>
      </p:sp>
    </p:spTree>
    <p:extLst>
      <p:ext uri="{BB962C8B-B14F-4D97-AF65-F5344CB8AC3E}">
        <p14:creationId xmlns:p14="http://schemas.microsoft.com/office/powerpoint/2010/main" val="4217272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9637F-AE20-2347-BC7E-62CDCE2D1ED8}" type="slidenum">
              <a:rPr lang="en-US" smtClean="0"/>
              <a:t>23</a:t>
            </a:fld>
            <a:endParaRPr lang="en-US"/>
          </a:p>
        </p:txBody>
      </p:sp>
    </p:spTree>
    <p:extLst>
      <p:ext uri="{BB962C8B-B14F-4D97-AF65-F5344CB8AC3E}">
        <p14:creationId xmlns:p14="http://schemas.microsoft.com/office/powerpoint/2010/main" val="1790594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24</a:t>
            </a:fld>
            <a:endParaRPr lang="en-US"/>
          </a:p>
        </p:txBody>
      </p:sp>
    </p:spTree>
    <p:extLst>
      <p:ext uri="{BB962C8B-B14F-4D97-AF65-F5344CB8AC3E}">
        <p14:creationId xmlns:p14="http://schemas.microsoft.com/office/powerpoint/2010/main" val="2838930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25</a:t>
            </a:fld>
            <a:endParaRPr lang="en-US"/>
          </a:p>
        </p:txBody>
      </p:sp>
    </p:spTree>
    <p:extLst>
      <p:ext uri="{BB962C8B-B14F-4D97-AF65-F5344CB8AC3E}">
        <p14:creationId xmlns:p14="http://schemas.microsoft.com/office/powerpoint/2010/main" val="1899295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data points that can be subjective like GPA</a:t>
            </a:r>
          </a:p>
          <a:p>
            <a:r>
              <a:rPr lang="en-US" dirty="0"/>
              <a:t>While we certainly believe that leaders need to know GPA trends at their schools this illustrates why GPA alone may not be enough</a:t>
            </a:r>
          </a:p>
        </p:txBody>
      </p:sp>
      <p:sp>
        <p:nvSpPr>
          <p:cNvPr id="4" name="Slide Number Placeholder 3"/>
          <p:cNvSpPr>
            <a:spLocks noGrp="1"/>
          </p:cNvSpPr>
          <p:nvPr>
            <p:ph type="sldNum" sz="quarter" idx="5"/>
          </p:nvPr>
        </p:nvSpPr>
        <p:spPr/>
        <p:txBody>
          <a:bodyPr/>
          <a:lstStyle/>
          <a:p>
            <a:fld id="{DF39637F-AE20-2347-BC7E-62CDCE2D1ED8}" type="slidenum">
              <a:rPr lang="en-US" smtClean="0"/>
              <a:t>26</a:t>
            </a:fld>
            <a:endParaRPr lang="en-US"/>
          </a:p>
        </p:txBody>
      </p:sp>
    </p:spTree>
    <p:extLst>
      <p:ext uri="{BB962C8B-B14F-4D97-AF65-F5344CB8AC3E}">
        <p14:creationId xmlns:p14="http://schemas.microsoft.com/office/powerpoint/2010/main" val="690985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Benchmarking students’ progress with a national norm isn’t the only way to understand how your students are doing, but it’s a helpful way of gauging our students’ learning. </a:t>
            </a:r>
          </a:p>
          <a:p>
            <a:br>
              <a:rPr lang="en-US" dirty="0"/>
            </a:br>
            <a:r>
              <a:rPr lang="en-US" dirty="0"/>
              <a:t>Has anyone seen an NWEA Summary Growth report like the one shown here? For those of you who haven’t, it can be a little confusing. We’ve got each grade’s starting score on the NWEA Math test, and their relative percentile ranking to all other students in the state. This school’s students are mostly in the bottom 10 percent of students nationwide when they took the Fall Math test. In Spring, many grades stayed the same but some improved their percentile ranking. We can also see how these students’ change in NWEA scores compares with all other NWEA test-takers. </a:t>
            </a:r>
          </a:p>
          <a:p>
            <a:endParaRPr lang="en-US" dirty="0"/>
          </a:p>
          <a:p>
            <a:r>
              <a:rPr lang="en-US" dirty="0"/>
              <a:t>I’m not saying that these 3</a:t>
            </a:r>
            <a:r>
              <a:rPr lang="en-US" baseline="30000" dirty="0"/>
              <a:t>rd</a:t>
            </a:r>
            <a:r>
              <a:rPr lang="en-US" dirty="0"/>
              <a:t> and 4</a:t>
            </a:r>
            <a:r>
              <a:rPr lang="en-US" baseline="30000" dirty="0"/>
              <a:t>th</a:t>
            </a:r>
            <a:r>
              <a:rPr lang="en-US" dirty="0"/>
              <a:t> grade students stink at Math. All I’m saying is that the day they took the Spring NWEA Math test, they scored in the 2</a:t>
            </a:r>
            <a:r>
              <a:rPr lang="en-US" baseline="30000" dirty="0"/>
              <a:t>nd</a:t>
            </a:r>
            <a:r>
              <a:rPr lang="en-US" dirty="0"/>
              <a:t> and 4</a:t>
            </a:r>
            <a:r>
              <a:rPr lang="en-US" baseline="30000" dirty="0"/>
              <a:t>th</a:t>
            </a:r>
            <a:r>
              <a:rPr lang="en-US" dirty="0"/>
              <a:t> percentile on average nationwide. Has anyone heard of how Einstein was bad at Math in school? I read his biography, and it’s true! He would regularly get bad grades in his Math class, in fact, his university Math professor hated Einstein. So it’s possible the 3</a:t>
            </a:r>
            <a:r>
              <a:rPr lang="en-US" baseline="30000" dirty="0"/>
              <a:t>rd</a:t>
            </a:r>
            <a:r>
              <a:rPr lang="en-US" dirty="0"/>
              <a:t> and 4</a:t>
            </a:r>
            <a:r>
              <a:rPr lang="en-US" baseline="30000" dirty="0"/>
              <a:t>th</a:t>
            </a:r>
            <a:r>
              <a:rPr lang="en-US" dirty="0"/>
              <a:t> graders at this school are a bunch of </a:t>
            </a:r>
            <a:r>
              <a:rPr lang="en-US" dirty="0" err="1"/>
              <a:t>Einsteins</a:t>
            </a:r>
            <a:r>
              <a:rPr lang="en-US" dirty="0"/>
              <a:t>, and this assessment doesn’t work at all! But at least now you know that your 3</a:t>
            </a:r>
            <a:r>
              <a:rPr lang="en-US" baseline="30000" dirty="0"/>
              <a:t>rd</a:t>
            </a:r>
            <a:r>
              <a:rPr lang="en-US" dirty="0"/>
              <a:t> and 4</a:t>
            </a:r>
            <a:r>
              <a:rPr lang="en-US" baseline="30000" dirty="0"/>
              <a:t>th</a:t>
            </a:r>
            <a:r>
              <a:rPr lang="en-US" dirty="0"/>
              <a:t> grader Einstein’s aren’t testing very well, and that it may be important to meet with their teachers to figure out why these kids aren’t motivated.</a:t>
            </a:r>
          </a:p>
          <a:p>
            <a:br>
              <a:rPr lang="en-US" dirty="0"/>
            </a:br>
            <a:r>
              <a:rPr lang="en-US" dirty="0"/>
              <a:t>A report like this could be a springboard for conversation with grade-level teachers, particularly for grades like 3</a:t>
            </a:r>
            <a:r>
              <a:rPr lang="en-US" baseline="30000" dirty="0"/>
              <a:t>rd</a:t>
            </a:r>
            <a:r>
              <a:rPr lang="en-US" dirty="0"/>
              <a:t> and 4</a:t>
            </a:r>
            <a:r>
              <a:rPr lang="en-US" baseline="30000" dirty="0"/>
              <a:t>th</a:t>
            </a:r>
            <a:r>
              <a:rPr lang="en-US" dirty="0"/>
              <a:t> grade here, where average progress was lower than in other grades.</a:t>
            </a:r>
          </a:p>
          <a:p>
            <a:endParaRPr lang="en-US" dirty="0"/>
          </a:p>
          <a:p>
            <a:r>
              <a:rPr lang="en-US" dirty="0"/>
              <a:t>Knowing what average growth has looked like at your school can also help you develop targets for you and your team. Maybe you want to see a certain percent of students hitting targets. You can define those goals as a team, but this will let you know whether or not your program is doing what you thought it would.</a:t>
            </a:r>
          </a:p>
          <a:p>
            <a:endParaRPr lang="en-US" dirty="0"/>
          </a:p>
          <a:p>
            <a:r>
              <a:rPr lang="en-US" dirty="0"/>
              <a:t>Looking through reports like these can show us, at a grade and school level, where students are at the beginning of the year, where they’re finishing, and how their progress compares relative to students starting at a similar level.</a:t>
            </a:r>
          </a:p>
          <a:p>
            <a:endParaRPr lang="en-US" dirty="0"/>
          </a:p>
          <a:p>
            <a:r>
              <a:rPr lang="en-US" dirty="0"/>
              <a:t>So we encourage schools and particularly school leaders to collect objective data and if possible a norm referenced assessment </a:t>
            </a:r>
          </a:p>
          <a:p>
            <a:endParaRPr lang="en-US" dirty="0"/>
          </a:p>
          <a:p>
            <a:r>
              <a:rPr lang="en-US" dirty="0"/>
              <a:t>This is an example of -----</a:t>
            </a:r>
          </a:p>
        </p:txBody>
      </p:sp>
      <p:sp>
        <p:nvSpPr>
          <p:cNvPr id="4" name="Slide Number Placeholder 3"/>
          <p:cNvSpPr>
            <a:spLocks noGrp="1"/>
          </p:cNvSpPr>
          <p:nvPr>
            <p:ph type="sldNum" sz="quarter" idx="5"/>
          </p:nvPr>
        </p:nvSpPr>
        <p:spPr/>
        <p:txBody>
          <a:bodyPr/>
          <a:lstStyle/>
          <a:p>
            <a:fld id="{DF39637F-AE20-2347-BC7E-62CDCE2D1ED8}" type="slidenum">
              <a:rPr lang="en-US" smtClean="0"/>
              <a:t>27</a:t>
            </a:fld>
            <a:endParaRPr lang="en-US"/>
          </a:p>
        </p:txBody>
      </p:sp>
    </p:spTree>
    <p:extLst>
      <p:ext uri="{BB962C8B-B14F-4D97-AF65-F5344CB8AC3E}">
        <p14:creationId xmlns:p14="http://schemas.microsoft.com/office/powerpoint/2010/main" val="2093375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having some objective data, understanding the growth points you expect students to hit help you see if your students are on track or not</a:t>
            </a:r>
          </a:p>
          <a:p>
            <a:endParaRPr lang="en-US" dirty="0"/>
          </a:p>
          <a:p>
            <a:r>
              <a:rPr lang="en-US" dirty="0"/>
              <a:t>This was data that a school leader used to see the ways that students were moving toward readiness for the next grade over the course of the year. He was able to do that because he had a clear end of year goal for students. </a:t>
            </a:r>
          </a:p>
          <a:p>
            <a:endParaRPr lang="en-US" dirty="0"/>
          </a:p>
          <a:p>
            <a:r>
              <a:rPr lang="en-US" dirty="0"/>
              <a:t>Teachers and leaders may want to set and track similar goals for quarters or semesters as well.</a:t>
            </a:r>
          </a:p>
        </p:txBody>
      </p:sp>
      <p:sp>
        <p:nvSpPr>
          <p:cNvPr id="4" name="Slide Number Placeholder 3"/>
          <p:cNvSpPr>
            <a:spLocks noGrp="1"/>
          </p:cNvSpPr>
          <p:nvPr>
            <p:ph type="sldNum" sz="quarter" idx="5"/>
          </p:nvPr>
        </p:nvSpPr>
        <p:spPr/>
        <p:txBody>
          <a:bodyPr/>
          <a:lstStyle/>
          <a:p>
            <a:fld id="{DF39637F-AE20-2347-BC7E-62CDCE2D1ED8}" type="slidenum">
              <a:rPr lang="en-US" smtClean="0"/>
              <a:t>28</a:t>
            </a:fld>
            <a:endParaRPr lang="en-US"/>
          </a:p>
        </p:txBody>
      </p:sp>
    </p:spTree>
    <p:extLst>
      <p:ext uri="{BB962C8B-B14F-4D97-AF65-F5344CB8AC3E}">
        <p14:creationId xmlns:p14="http://schemas.microsoft.com/office/powerpoint/2010/main" val="3194551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Try not to rely </a:t>
            </a:r>
            <a:r>
              <a:rPr lang="en-US" sz="1200" u="sng" dirty="0"/>
              <a:t>solely</a:t>
            </a:r>
            <a:r>
              <a:rPr lang="en-US" sz="1200" dirty="0"/>
              <a:t> on subjective outcomes (like GPA)</a:t>
            </a:r>
          </a:p>
          <a:p>
            <a:pPr marL="0" indent="0">
              <a:buNone/>
            </a:pPr>
            <a:endParaRPr lang="en-US" sz="1200" dirty="0"/>
          </a:p>
          <a:p>
            <a:r>
              <a:rPr lang="en-US" sz="1200" dirty="0"/>
              <a:t>Use a norm-referenced assessment</a:t>
            </a:r>
          </a:p>
          <a:p>
            <a:endParaRPr lang="en-US" sz="1200" dirty="0"/>
          </a:p>
          <a:p>
            <a:r>
              <a:rPr lang="en-US" sz="1200" dirty="0"/>
              <a:t>Break down ”a year’s worth of growth” into targets for quarterly analysis</a:t>
            </a:r>
          </a:p>
          <a:p>
            <a:pPr marL="0" indent="0">
              <a:buNone/>
            </a:pPr>
            <a:endParaRPr lang="en-US" sz="1200" dirty="0"/>
          </a:p>
          <a:p>
            <a:r>
              <a:rPr lang="en-US" sz="1200" dirty="0"/>
              <a:t>Disaggregate by traditional and unique subgroups </a:t>
            </a:r>
          </a:p>
          <a:p>
            <a:r>
              <a:rPr lang="en-US" sz="1200" dirty="0"/>
              <a:t>--example: by English Learners but maybe also by students who use particular programs, get more live instruction, </a:t>
            </a:r>
            <a:r>
              <a:rPr lang="en-US" sz="1200" dirty="0" err="1"/>
              <a:t>etc</a:t>
            </a:r>
            <a:endParaRPr lang="en-US" sz="1200" dirty="0"/>
          </a:p>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29</a:t>
            </a:fld>
            <a:endParaRPr lang="en-US"/>
          </a:p>
        </p:txBody>
      </p:sp>
    </p:spTree>
    <p:extLst>
      <p:ext uri="{BB962C8B-B14F-4D97-AF65-F5344CB8AC3E}">
        <p14:creationId xmlns:p14="http://schemas.microsoft.com/office/powerpoint/2010/main" val="280524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3</a:t>
            </a:fld>
            <a:endParaRPr lang="en-US"/>
          </a:p>
        </p:txBody>
      </p:sp>
    </p:spTree>
    <p:extLst>
      <p:ext uri="{BB962C8B-B14F-4D97-AF65-F5344CB8AC3E}">
        <p14:creationId xmlns:p14="http://schemas.microsoft.com/office/powerpoint/2010/main" val="1523334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30</a:t>
            </a:fld>
            <a:endParaRPr lang="en-US"/>
          </a:p>
        </p:txBody>
      </p:sp>
    </p:spTree>
    <p:extLst>
      <p:ext uri="{BB962C8B-B14F-4D97-AF65-F5344CB8AC3E}">
        <p14:creationId xmlns:p14="http://schemas.microsoft.com/office/powerpoint/2010/main" val="2399070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31</a:t>
            </a:fld>
            <a:endParaRPr lang="en-US"/>
          </a:p>
        </p:txBody>
      </p:sp>
    </p:spTree>
    <p:extLst>
      <p:ext uri="{BB962C8B-B14F-4D97-AF65-F5344CB8AC3E}">
        <p14:creationId xmlns:p14="http://schemas.microsoft.com/office/powerpoint/2010/main" val="3580479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Understanding Charter School Renewal Criteria under AB1505</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CCSA staff will walk through the new charter renewal criteria under AB1505 and show you how to use a new CCSA-created renewal tool.</a:t>
            </a:r>
          </a:p>
          <a:p>
            <a:r>
              <a:rPr lang="en-US" sz="1200" b="0" i="0" u="none" strike="noStrike" kern="1200" dirty="0">
                <a:solidFill>
                  <a:schemeClr val="tx1"/>
                </a:solidFill>
                <a:effectLst/>
                <a:latin typeface="+mn-lt"/>
                <a:ea typeface="+mn-ea"/>
                <a:cs typeface="+mn-cs"/>
              </a:rPr>
              <a:t>When</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November 5, 3-4pm or November 14, 11:30am-12:30pm</a:t>
            </a:r>
          </a:p>
          <a:p>
            <a:r>
              <a:rPr lang="en-US" sz="1200" b="0" i="0" u="none" strike="noStrike" kern="1200" dirty="0">
                <a:solidFill>
                  <a:schemeClr val="tx1"/>
                </a:solidFill>
                <a:effectLst/>
                <a:latin typeface="+mn-lt"/>
                <a:ea typeface="+mn-ea"/>
                <a:cs typeface="+mn-cs"/>
              </a:rPr>
              <a:t>Register here: </a:t>
            </a:r>
            <a:r>
              <a:rPr lang="en-US" sz="1200" b="0" i="0" u="sng" strike="noStrike" kern="1200" dirty="0">
                <a:solidFill>
                  <a:schemeClr val="tx1"/>
                </a:solidFill>
                <a:effectLst/>
                <a:latin typeface="+mn-lt"/>
                <a:ea typeface="+mn-ea"/>
                <a:cs typeface="+mn-cs"/>
                <a:hlinkClick r:id="rId3"/>
              </a:rPr>
              <a:t>https://www.eventbrite.com/o/ccsa-3038201574</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32</a:t>
            </a:fld>
            <a:endParaRPr lang="en-US"/>
          </a:p>
        </p:txBody>
      </p:sp>
    </p:spTree>
    <p:extLst>
      <p:ext uri="{BB962C8B-B14F-4D97-AF65-F5344CB8AC3E}">
        <p14:creationId xmlns:p14="http://schemas.microsoft.com/office/powerpoint/2010/main" val="1454299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Dashboard 101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webinar is intended for site administrators or new district staff that are unfamiliar with the state’s accountability system, hosted by CDE.</a:t>
            </a:r>
          </a:p>
          <a:p>
            <a:r>
              <a:rPr lang="en-US" sz="1200" kern="1200" dirty="0">
                <a:solidFill>
                  <a:schemeClr val="tx1"/>
                </a:solidFill>
                <a:effectLst/>
                <a:latin typeface="+mn-lt"/>
                <a:ea typeface="+mn-ea"/>
                <a:cs typeface="+mn-cs"/>
              </a:rPr>
              <a:t>Date and Time: October 29, 2019 2 p.m. </a:t>
            </a:r>
          </a:p>
          <a:p>
            <a:r>
              <a:rPr lang="en-US" sz="1200" kern="1200" dirty="0">
                <a:solidFill>
                  <a:schemeClr val="tx1"/>
                </a:solidFill>
                <a:effectLst/>
                <a:latin typeface="+mn-lt"/>
                <a:ea typeface="+mn-ea"/>
                <a:cs typeface="+mn-cs"/>
              </a:rPr>
              <a:t>Event number: 661 446 160 </a:t>
            </a:r>
          </a:p>
          <a:p>
            <a:r>
              <a:rPr lang="en-US" sz="1200" kern="1200" dirty="0">
                <a:solidFill>
                  <a:schemeClr val="tx1"/>
                </a:solidFill>
                <a:effectLst/>
                <a:latin typeface="+mn-lt"/>
                <a:ea typeface="+mn-ea"/>
                <a:cs typeface="+mn-cs"/>
              </a:rPr>
              <a:t>Event password: 173614 </a:t>
            </a:r>
          </a:p>
          <a:p>
            <a:r>
              <a:rPr lang="en-US" sz="1200" kern="1200" dirty="0">
                <a:solidFill>
                  <a:schemeClr val="tx1"/>
                </a:solidFill>
                <a:effectLst/>
                <a:latin typeface="+mn-lt"/>
                <a:ea typeface="+mn-ea"/>
                <a:cs typeface="+mn-cs"/>
              </a:rPr>
              <a:t>Event registration/address for attendees: https://</a:t>
            </a:r>
            <a:r>
              <a:rPr lang="en-US" sz="1200" kern="1200" dirty="0" err="1">
                <a:solidFill>
                  <a:schemeClr val="tx1"/>
                </a:solidFill>
                <a:effectLst/>
                <a:latin typeface="+mn-lt"/>
                <a:ea typeface="+mn-ea"/>
                <a:cs typeface="+mn-cs"/>
              </a:rPr>
              <a:t>cdeevents.webex.com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cdeevents</a:t>
            </a:r>
            <a:r>
              <a:rPr lang="en-US" sz="1200" kern="1200" dirty="0">
                <a:solidFill>
                  <a:schemeClr val="tx1"/>
                </a:solidFill>
                <a:effectLst/>
                <a:latin typeface="+mn-lt"/>
                <a:ea typeface="+mn-ea"/>
                <a:cs typeface="+mn-cs"/>
              </a:rPr>
              <a:t>/onstage/</a:t>
            </a:r>
            <a:r>
              <a:rPr lang="en-US" sz="1200" kern="1200" dirty="0" err="1">
                <a:solidFill>
                  <a:schemeClr val="tx1"/>
                </a:solidFill>
                <a:effectLst/>
                <a:latin typeface="+mn-lt"/>
                <a:ea typeface="+mn-ea"/>
                <a:cs typeface="+mn-cs"/>
              </a:rPr>
              <a:t>g.php?MTID</a:t>
            </a:r>
            <a:r>
              <a:rPr lang="en-US" sz="1200" kern="1200" dirty="0">
                <a:solidFill>
                  <a:schemeClr val="tx1"/>
                </a:solidFill>
                <a:effectLst/>
                <a:latin typeface="+mn-lt"/>
                <a:ea typeface="+mn-ea"/>
                <a:cs typeface="+mn-cs"/>
              </a:rPr>
              <a:t>=e82896719fcdcb402532a294fd1fa143e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Charter Local Control Funding Formula (LCFF) Eligibility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webinar will provide an overview of eligibility of charter schools for differentiated assistance under LCFF beginning with the 2019 California School Dashboard, hosted by CDE.</a:t>
            </a:r>
          </a:p>
          <a:p>
            <a:r>
              <a:rPr lang="en-US" sz="1200" kern="1200" dirty="0">
                <a:solidFill>
                  <a:schemeClr val="tx1"/>
                </a:solidFill>
                <a:effectLst/>
                <a:latin typeface="+mn-lt"/>
                <a:ea typeface="+mn-ea"/>
                <a:cs typeface="+mn-cs"/>
              </a:rPr>
              <a:t>Date and Time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Wednesday, October 30, 2019, 10 a.m. </a:t>
            </a:r>
          </a:p>
          <a:p>
            <a:r>
              <a:rPr lang="en-US" sz="1200" kern="1200" dirty="0">
                <a:solidFill>
                  <a:schemeClr val="tx1"/>
                </a:solidFill>
                <a:effectLst/>
                <a:latin typeface="+mn-lt"/>
                <a:ea typeface="+mn-ea"/>
                <a:cs typeface="+mn-cs"/>
              </a:rPr>
              <a:t>Event number: 929 901 012 </a:t>
            </a:r>
          </a:p>
          <a:p>
            <a:r>
              <a:rPr lang="en-US" sz="1200" kern="1200" dirty="0">
                <a:solidFill>
                  <a:schemeClr val="tx1"/>
                </a:solidFill>
                <a:effectLst/>
                <a:latin typeface="+mn-lt"/>
                <a:ea typeface="+mn-ea"/>
                <a:cs typeface="+mn-cs"/>
              </a:rPr>
              <a:t>Event password: aCHD6Zzw </a:t>
            </a:r>
          </a:p>
          <a:p>
            <a:r>
              <a:rPr lang="en-US" sz="1200" kern="1200" dirty="0">
                <a:solidFill>
                  <a:schemeClr val="tx1"/>
                </a:solidFill>
                <a:effectLst/>
                <a:latin typeface="+mn-lt"/>
                <a:ea typeface="+mn-ea"/>
                <a:cs typeface="+mn-cs"/>
              </a:rPr>
              <a:t>Event registration/address for attendees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cde.webex.com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webappng</a:t>
            </a:r>
            <a:r>
              <a:rPr lang="en-US" sz="1200" kern="1200" dirty="0">
                <a:solidFill>
                  <a:schemeClr val="tx1"/>
                </a:solidFill>
                <a:effectLst/>
                <a:latin typeface="+mn-lt"/>
                <a:ea typeface="+mn-ea"/>
                <a:cs typeface="+mn-cs"/>
              </a:rPr>
              <a:t>/sites/</a:t>
            </a:r>
            <a:r>
              <a:rPr lang="en-US" sz="1200" kern="1200" dirty="0" err="1">
                <a:solidFill>
                  <a:schemeClr val="tx1"/>
                </a:solidFill>
                <a:effectLst/>
                <a:latin typeface="+mn-lt"/>
                <a:ea typeface="+mn-ea"/>
                <a:cs typeface="+mn-cs"/>
              </a:rPr>
              <a:t>cde</a:t>
            </a:r>
            <a:r>
              <a:rPr lang="en-US" sz="1200" kern="1200" dirty="0">
                <a:solidFill>
                  <a:schemeClr val="tx1"/>
                </a:solidFill>
                <a:effectLst/>
                <a:latin typeface="+mn-lt"/>
                <a:ea typeface="+mn-ea"/>
                <a:cs typeface="+mn-cs"/>
              </a:rPr>
              <a:t>/meeting/info/140756410027747601?MTID=m3eb1f60e0c857e399a192fc0d916a5e4 </a:t>
            </a:r>
          </a:p>
          <a:p>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Suspension Rate Indicator and Chronic Absenteeism Indicator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Date and Time: November 4, 2019, 10 a.m. </a:t>
            </a:r>
          </a:p>
          <a:p>
            <a:r>
              <a:rPr lang="en-US" sz="1200" kern="1200" dirty="0">
                <a:solidFill>
                  <a:schemeClr val="tx1"/>
                </a:solidFill>
                <a:effectLst/>
                <a:latin typeface="+mn-lt"/>
                <a:ea typeface="+mn-ea"/>
                <a:cs typeface="+mn-cs"/>
              </a:rPr>
              <a:t>Event number: 665 581 730 </a:t>
            </a:r>
          </a:p>
          <a:p>
            <a:r>
              <a:rPr lang="en-US" sz="1200" kern="1200" dirty="0">
                <a:solidFill>
                  <a:schemeClr val="tx1"/>
                </a:solidFill>
                <a:effectLst/>
                <a:latin typeface="+mn-lt"/>
                <a:ea typeface="+mn-ea"/>
                <a:cs typeface="+mn-cs"/>
              </a:rPr>
              <a:t>Event password: 172796 </a:t>
            </a:r>
          </a:p>
          <a:p>
            <a:r>
              <a:rPr lang="en-US" sz="1200" kern="1200" dirty="0">
                <a:solidFill>
                  <a:schemeClr val="tx1"/>
                </a:solidFill>
                <a:effectLst/>
                <a:latin typeface="+mn-lt"/>
                <a:ea typeface="+mn-ea"/>
                <a:cs typeface="+mn-cs"/>
              </a:rPr>
              <a:t>Event registration/address for attendees: https://</a:t>
            </a:r>
            <a:r>
              <a:rPr lang="en-US" sz="1200" kern="1200" dirty="0" err="1">
                <a:solidFill>
                  <a:schemeClr val="tx1"/>
                </a:solidFill>
                <a:effectLst/>
                <a:latin typeface="+mn-lt"/>
                <a:ea typeface="+mn-ea"/>
                <a:cs typeface="+mn-cs"/>
              </a:rPr>
              <a:t>cdeevents.webex.com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cdeevents</a:t>
            </a:r>
            <a:r>
              <a:rPr lang="en-US" sz="1200" kern="1200" dirty="0">
                <a:solidFill>
                  <a:schemeClr val="tx1"/>
                </a:solidFill>
                <a:effectLst/>
                <a:latin typeface="+mn-lt"/>
                <a:ea typeface="+mn-ea"/>
                <a:cs typeface="+mn-cs"/>
              </a:rPr>
              <a:t>/onstage/</a:t>
            </a:r>
            <a:r>
              <a:rPr lang="en-US" sz="1200" kern="1200" dirty="0" err="1">
                <a:solidFill>
                  <a:schemeClr val="tx1"/>
                </a:solidFill>
                <a:effectLst/>
                <a:latin typeface="+mn-lt"/>
                <a:ea typeface="+mn-ea"/>
                <a:cs typeface="+mn-cs"/>
              </a:rPr>
              <a:t>g.php?MTID</a:t>
            </a:r>
            <a:r>
              <a:rPr lang="en-US" sz="1200" kern="1200" dirty="0">
                <a:solidFill>
                  <a:schemeClr val="tx1"/>
                </a:solidFill>
                <a:effectLst/>
                <a:latin typeface="+mn-lt"/>
                <a:ea typeface="+mn-ea"/>
                <a:cs typeface="+mn-cs"/>
              </a:rPr>
              <a:t>=ea91c0598c4169c614b1d19489fea08fb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Graduation Rate Indicator and College/Career Indicator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Date and Time: November 12, 2019, 10 a.m. </a:t>
            </a:r>
          </a:p>
          <a:p>
            <a:r>
              <a:rPr lang="en-US" sz="1200" kern="1200" dirty="0">
                <a:solidFill>
                  <a:schemeClr val="tx1"/>
                </a:solidFill>
                <a:effectLst/>
                <a:latin typeface="+mn-lt"/>
                <a:ea typeface="+mn-ea"/>
                <a:cs typeface="+mn-cs"/>
              </a:rPr>
              <a:t>Event number: 661 218 359 </a:t>
            </a:r>
          </a:p>
          <a:p>
            <a:r>
              <a:rPr lang="en-US" sz="1200" kern="1200" dirty="0">
                <a:solidFill>
                  <a:schemeClr val="tx1"/>
                </a:solidFill>
                <a:effectLst/>
                <a:latin typeface="+mn-lt"/>
                <a:ea typeface="+mn-ea"/>
                <a:cs typeface="+mn-cs"/>
              </a:rPr>
              <a:t>Event password: 172797 </a:t>
            </a:r>
          </a:p>
          <a:p>
            <a:r>
              <a:rPr lang="en-US" sz="1200" kern="1200" dirty="0">
                <a:solidFill>
                  <a:schemeClr val="tx1"/>
                </a:solidFill>
                <a:effectLst/>
                <a:latin typeface="+mn-lt"/>
                <a:ea typeface="+mn-ea"/>
                <a:cs typeface="+mn-cs"/>
              </a:rPr>
              <a:t>Event registration/address for attendees: https://</a:t>
            </a:r>
            <a:r>
              <a:rPr lang="en-US" sz="1200" kern="1200" dirty="0" err="1">
                <a:solidFill>
                  <a:schemeClr val="tx1"/>
                </a:solidFill>
                <a:effectLst/>
                <a:latin typeface="+mn-lt"/>
                <a:ea typeface="+mn-ea"/>
                <a:cs typeface="+mn-cs"/>
              </a:rPr>
              <a:t>cdeevents.webex.com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cdeevents</a:t>
            </a:r>
            <a:r>
              <a:rPr lang="en-US" sz="1200" kern="1200" dirty="0">
                <a:solidFill>
                  <a:schemeClr val="tx1"/>
                </a:solidFill>
                <a:effectLst/>
                <a:latin typeface="+mn-lt"/>
                <a:ea typeface="+mn-ea"/>
                <a:cs typeface="+mn-cs"/>
              </a:rPr>
              <a:t>/onstage/</a:t>
            </a:r>
            <a:r>
              <a:rPr lang="en-US" sz="1200" kern="1200" dirty="0" err="1">
                <a:solidFill>
                  <a:schemeClr val="tx1"/>
                </a:solidFill>
                <a:effectLst/>
                <a:latin typeface="+mn-lt"/>
                <a:ea typeface="+mn-ea"/>
                <a:cs typeface="+mn-cs"/>
              </a:rPr>
              <a:t>g.php?MTID</a:t>
            </a:r>
            <a:r>
              <a:rPr lang="en-US" sz="1200" kern="1200" dirty="0">
                <a:solidFill>
                  <a:schemeClr val="tx1"/>
                </a:solidFill>
                <a:effectLst/>
                <a:latin typeface="+mn-lt"/>
                <a:ea typeface="+mn-ea"/>
                <a:cs typeface="+mn-cs"/>
              </a:rPr>
              <a:t>=e1928b2f2503f2989070ecdfed48557f6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English Learner Progress Indicator and Academic Indicators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Date and Time: November 18, 2019, 10 a.m. </a:t>
            </a:r>
          </a:p>
          <a:p>
            <a:r>
              <a:rPr lang="en-US" sz="1200" kern="1200" dirty="0">
                <a:solidFill>
                  <a:schemeClr val="tx1"/>
                </a:solidFill>
                <a:effectLst/>
                <a:latin typeface="+mn-lt"/>
                <a:ea typeface="+mn-ea"/>
                <a:cs typeface="+mn-cs"/>
              </a:rPr>
              <a:t>Event number: 664 905 563 </a:t>
            </a:r>
          </a:p>
          <a:p>
            <a:r>
              <a:rPr lang="en-US" sz="1200" kern="1200" dirty="0">
                <a:solidFill>
                  <a:schemeClr val="tx1"/>
                </a:solidFill>
                <a:effectLst/>
                <a:latin typeface="+mn-lt"/>
                <a:ea typeface="+mn-ea"/>
                <a:cs typeface="+mn-cs"/>
              </a:rPr>
              <a:t>Event password: 172795 </a:t>
            </a:r>
          </a:p>
          <a:p>
            <a:r>
              <a:rPr lang="en-US" sz="1200" kern="1200" dirty="0">
                <a:solidFill>
                  <a:schemeClr val="tx1"/>
                </a:solidFill>
                <a:effectLst/>
                <a:latin typeface="+mn-lt"/>
                <a:ea typeface="+mn-ea"/>
                <a:cs typeface="+mn-cs"/>
              </a:rPr>
              <a:t>Event registration/address for attendees: https://</a:t>
            </a:r>
            <a:r>
              <a:rPr lang="en-US" sz="1200" kern="1200" dirty="0" err="1">
                <a:solidFill>
                  <a:schemeClr val="tx1"/>
                </a:solidFill>
                <a:effectLst/>
                <a:latin typeface="+mn-lt"/>
                <a:ea typeface="+mn-ea"/>
                <a:cs typeface="+mn-cs"/>
              </a:rPr>
              <a:t>cdeevents.webex.com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cdeevents</a:t>
            </a:r>
            <a:r>
              <a:rPr lang="en-US" sz="1200" kern="1200" dirty="0">
                <a:solidFill>
                  <a:schemeClr val="tx1"/>
                </a:solidFill>
                <a:effectLst/>
                <a:latin typeface="+mn-lt"/>
                <a:ea typeface="+mn-ea"/>
                <a:cs typeface="+mn-cs"/>
              </a:rPr>
              <a:t>/onstage/</a:t>
            </a:r>
            <a:r>
              <a:rPr lang="en-US" sz="1200" kern="1200" dirty="0" err="1">
                <a:solidFill>
                  <a:schemeClr val="tx1"/>
                </a:solidFill>
                <a:effectLst/>
                <a:latin typeface="+mn-lt"/>
                <a:ea typeface="+mn-ea"/>
                <a:cs typeface="+mn-cs"/>
              </a:rPr>
              <a:t>g.php?MTID</a:t>
            </a:r>
            <a:r>
              <a:rPr lang="en-US" sz="1200" kern="1200" dirty="0">
                <a:solidFill>
                  <a:schemeClr val="tx1"/>
                </a:solidFill>
                <a:effectLst/>
                <a:latin typeface="+mn-lt"/>
                <a:ea typeface="+mn-ea"/>
                <a:cs typeface="+mn-cs"/>
              </a:rPr>
              <a:t>=e314ccb81ad8cc3dae3a97aa071925879 </a:t>
            </a:r>
          </a:p>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33</a:t>
            </a:fld>
            <a:endParaRPr lang="en-US"/>
          </a:p>
        </p:txBody>
      </p:sp>
    </p:spTree>
    <p:extLst>
      <p:ext uri="{BB962C8B-B14F-4D97-AF65-F5344CB8AC3E}">
        <p14:creationId xmlns:p14="http://schemas.microsoft.com/office/powerpoint/2010/main" val="19648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34</a:t>
            </a:fld>
            <a:endParaRPr lang="en-US"/>
          </a:p>
        </p:txBody>
      </p:sp>
    </p:spTree>
    <p:extLst>
      <p:ext uri="{BB962C8B-B14F-4D97-AF65-F5344CB8AC3E}">
        <p14:creationId xmlns:p14="http://schemas.microsoft.com/office/powerpoint/2010/main" val="108570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4</a:t>
            </a:fld>
            <a:endParaRPr lang="en-US"/>
          </a:p>
        </p:txBody>
      </p:sp>
    </p:spTree>
    <p:extLst>
      <p:ext uri="{BB962C8B-B14F-4D97-AF65-F5344CB8AC3E}">
        <p14:creationId xmlns:p14="http://schemas.microsoft.com/office/powerpoint/2010/main" val="42134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5</a:t>
            </a:fld>
            <a:endParaRPr lang="en-US"/>
          </a:p>
        </p:txBody>
      </p:sp>
    </p:spTree>
    <p:extLst>
      <p:ext uri="{BB962C8B-B14F-4D97-AF65-F5344CB8AC3E}">
        <p14:creationId xmlns:p14="http://schemas.microsoft.com/office/powerpoint/2010/main" val="108305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6</a:t>
            </a:fld>
            <a:endParaRPr lang="en-US"/>
          </a:p>
        </p:txBody>
      </p:sp>
    </p:spTree>
    <p:extLst>
      <p:ext uri="{BB962C8B-B14F-4D97-AF65-F5344CB8AC3E}">
        <p14:creationId xmlns:p14="http://schemas.microsoft.com/office/powerpoint/2010/main" val="36775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Collect and analyze data that will help you:</a:t>
            </a:r>
          </a:p>
          <a:p>
            <a:r>
              <a:rPr lang="en-US" sz="1200" dirty="0"/>
              <a:t>---Understand your school’s strengths and areas of growth more deeply</a:t>
            </a:r>
          </a:p>
          <a:p>
            <a:r>
              <a:rPr lang="en-US" sz="1200" dirty="0"/>
              <a:t>---TARGET AND LEAD needed continuous improvement</a:t>
            </a:r>
          </a:p>
          <a:p>
            <a:r>
              <a:rPr lang="en-US" sz="1200" dirty="0"/>
              <a:t>---Share your unique story</a:t>
            </a:r>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7</a:t>
            </a:fld>
            <a:endParaRPr lang="en-US"/>
          </a:p>
        </p:txBody>
      </p:sp>
    </p:spTree>
    <p:extLst>
      <p:ext uri="{BB962C8B-B14F-4D97-AF65-F5344CB8AC3E}">
        <p14:creationId xmlns:p14="http://schemas.microsoft.com/office/powerpoint/2010/main" val="401367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DATA?</a:t>
            </a:r>
          </a:p>
          <a:p>
            <a:r>
              <a:rPr lang="en-US" dirty="0"/>
              <a:t>We mean numbers</a:t>
            </a:r>
          </a:p>
          <a:p>
            <a:pPr marL="171450" indent="-171450">
              <a:buFont typeface="Arial" panose="020B0604020202020204" pitchFamily="34" charset="0"/>
              <a:buChar char="•"/>
            </a:pPr>
            <a:r>
              <a:rPr lang="en-US" dirty="0"/>
              <a:t>Yes, scale scores, yes growth percentiles</a:t>
            </a:r>
          </a:p>
          <a:p>
            <a:pPr marL="171450" indent="-171450">
              <a:buFont typeface="Arial" panose="020B0604020202020204" pitchFamily="34" charset="0"/>
              <a:buChar char="•"/>
            </a:pPr>
            <a:r>
              <a:rPr lang="en-US" dirty="0"/>
              <a:t>But also—</a:t>
            </a:r>
          </a:p>
          <a:p>
            <a:pPr marL="628650" lvl="1" indent="-171450">
              <a:buFont typeface="Arial" panose="020B0604020202020204" pitchFamily="34" charset="0"/>
              <a:buChar char="•"/>
            </a:pPr>
            <a:r>
              <a:rPr lang="en-US" dirty="0"/>
              <a:t>You have a unique intervention? How many students participate? How much growth are they making?</a:t>
            </a:r>
          </a:p>
          <a:p>
            <a:pPr marL="628650" lvl="1" indent="-171450">
              <a:buFont typeface="Arial" panose="020B0604020202020204" pitchFamily="34" charset="0"/>
              <a:buChar char="•"/>
            </a:pPr>
            <a:r>
              <a:rPr lang="en-US" dirty="0"/>
              <a:t>You have a special population getting more support?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WHY IMPORTANT</a:t>
            </a:r>
          </a:p>
          <a:p>
            <a:pPr marL="0" lvl="0" indent="0">
              <a:buFont typeface="Arial" panose="020B0604020202020204" pitchFamily="34" charset="0"/>
              <a:buNone/>
            </a:pPr>
            <a:r>
              <a:rPr lang="en-US" dirty="0"/>
              <a:t>Overall, we believe quantifying what’s happening at your school gives you a clear eyed picture</a:t>
            </a:r>
          </a:p>
          <a:p>
            <a:pPr marL="628650" lvl="1" indent="-171450">
              <a:buFont typeface="Arial" panose="020B0604020202020204" pitchFamily="34" charset="0"/>
              <a:buChar char="•"/>
            </a:pPr>
            <a:r>
              <a:rPr lang="en-US" dirty="0"/>
              <a:t>we cant stop at providing a program or an interesting opportunity…we are responsible to make sure that program is helping them prepare for the next level of schooling and their lives</a:t>
            </a:r>
          </a:p>
          <a:p>
            <a:pPr marL="628650" lvl="1" indent="-171450">
              <a:buFont typeface="Arial" panose="020B0604020202020204" pitchFamily="34" charset="0"/>
              <a:buChar char="•"/>
            </a:pPr>
            <a:r>
              <a:rPr lang="en-US" dirty="0"/>
              <a:t>Observation may be skewed</a:t>
            </a:r>
          </a:p>
          <a:p>
            <a:pPr marL="628650" lvl="1" indent="-171450">
              <a:buFont typeface="Arial" panose="020B0604020202020204" pitchFamily="34" charset="0"/>
              <a:buChar char="•"/>
            </a:pPr>
            <a:r>
              <a:rPr lang="en-US" dirty="0"/>
              <a:t>Miss something: What if you miss a struggling student or an ineffective program or curriculum set?</a:t>
            </a:r>
          </a:p>
          <a:p>
            <a:pPr marL="628650" lvl="1" indent="-171450">
              <a:buFont typeface="Arial" panose="020B0604020202020204" pitchFamily="34" charset="0"/>
              <a:buChar char="•"/>
            </a:pPr>
            <a:r>
              <a:rPr lang="en-US" dirty="0"/>
              <a:t>Sharing your story: Telling a single student story may be compelling to the listener, but when you get the question—what about the rest of your students? What will you say?</a:t>
            </a:r>
          </a:p>
        </p:txBody>
      </p:sp>
      <p:sp>
        <p:nvSpPr>
          <p:cNvPr id="4" name="Slide Number Placeholder 3"/>
          <p:cNvSpPr>
            <a:spLocks noGrp="1"/>
          </p:cNvSpPr>
          <p:nvPr>
            <p:ph type="sldNum" sz="quarter" idx="5"/>
          </p:nvPr>
        </p:nvSpPr>
        <p:spPr/>
        <p:txBody>
          <a:bodyPr/>
          <a:lstStyle/>
          <a:p>
            <a:fld id="{DF39637F-AE20-2347-BC7E-62CDCE2D1ED8}" type="slidenum">
              <a:rPr lang="en-US" smtClean="0"/>
              <a:t>8</a:t>
            </a:fld>
            <a:endParaRPr lang="en-US"/>
          </a:p>
        </p:txBody>
      </p:sp>
    </p:spTree>
    <p:extLst>
      <p:ext uri="{BB962C8B-B14F-4D97-AF65-F5344CB8AC3E}">
        <p14:creationId xmlns:p14="http://schemas.microsoft.com/office/powerpoint/2010/main" val="72545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9637F-AE20-2347-BC7E-62CDCE2D1ED8}" type="slidenum">
              <a:rPr lang="en-US" smtClean="0"/>
              <a:t>9</a:t>
            </a:fld>
            <a:endParaRPr lang="en-US"/>
          </a:p>
        </p:txBody>
      </p:sp>
    </p:spTree>
    <p:extLst>
      <p:ext uri="{BB962C8B-B14F-4D97-AF65-F5344CB8AC3E}">
        <p14:creationId xmlns:p14="http://schemas.microsoft.com/office/powerpoint/2010/main" val="390346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E23B4"/>
        </a:solidFill>
        <a:effectLst/>
      </p:bgPr>
    </p:bg>
    <p:spTree>
      <p:nvGrpSpPr>
        <p:cNvPr id="1" name=""/>
        <p:cNvGrpSpPr/>
        <p:nvPr/>
      </p:nvGrpSpPr>
      <p:grpSpPr>
        <a:xfrm>
          <a:off x="0" y="0"/>
          <a:ext cx="0" cy="0"/>
          <a:chOff x="0" y="0"/>
          <a:chExt cx="0" cy="0"/>
        </a:xfrm>
      </p:grpSpPr>
      <p:pic>
        <p:nvPicPr>
          <p:cNvPr id="17" name="Picture 3">
            <a:extLst>
              <a:ext uri="{FF2B5EF4-FFF2-40B4-BE49-F238E27FC236}">
                <a16:creationId xmlns:a16="http://schemas.microsoft.com/office/drawing/2014/main" id="{5004A622-C253-E547-95F9-D37436ADF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38113"/>
            <a:ext cx="65817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extLst>
              <a:ext uri="{FF2B5EF4-FFF2-40B4-BE49-F238E27FC236}">
                <a16:creationId xmlns:a16="http://schemas.microsoft.com/office/drawing/2014/main" id="{09EC6F89-46FE-A647-BA5C-BFA158613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398028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bg>
      <p:bgPr>
        <a:solidFill>
          <a:srgbClr val="FDB12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C2F7AC43-D2CA-0E46-AF1C-E1607904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4">
            <a:extLst>
              <a:ext uri="{FF2B5EF4-FFF2-40B4-BE49-F238E27FC236}">
                <a16:creationId xmlns:a16="http://schemas.microsoft.com/office/drawing/2014/main" id="{89B0AD78-1D2D-914B-8A05-F639036EFFA5}"/>
              </a:ext>
            </a:extLst>
          </p:cNvPr>
          <p:cNvSpPr>
            <a:spLocks noGrp="1"/>
          </p:cNvSpPr>
          <p:nvPr>
            <p:ph sz="quarter" idx="10" hasCustomPrompt="1"/>
          </p:nvPr>
        </p:nvSpPr>
        <p:spPr>
          <a:xfrm>
            <a:off x="514350" y="3543300"/>
            <a:ext cx="6038850" cy="2047875"/>
          </a:xfrm>
        </p:spPr>
        <p:txBody>
          <a:bodyPr>
            <a:normAutofit/>
          </a:bodyPr>
          <a:lstStyle>
            <a:lvl1pPr marL="0" indent="0" eaLnBrk="1" hangingPunct="1">
              <a:buNone/>
              <a:defRPr sz="6000" b="0" i="0">
                <a:solidFill>
                  <a:schemeClr val="bg1"/>
                </a:solidFill>
                <a:latin typeface="Avenir Medium" panose="02000503020000020003" pitchFamily="2" charset="0"/>
              </a:defRPr>
            </a:lvl1pPr>
          </a:lstStyle>
          <a:p>
            <a:pPr eaLnBrk="1" hangingPunct="1"/>
            <a:r>
              <a:rPr lang="en-US" altLang="en-US" sz="6000" dirty="0">
                <a:solidFill>
                  <a:srgbClr val="FFFFFF"/>
                </a:solidFill>
                <a:latin typeface="Reader"/>
                <a:ea typeface="Relative Book"/>
                <a:cs typeface="Relative Book"/>
              </a:rPr>
              <a:t>Title Slide</a:t>
            </a:r>
            <a:endParaRPr lang="en-US" altLang="en-US" sz="2800" dirty="0">
              <a:solidFill>
                <a:srgbClr val="FFFFFF"/>
              </a:solidFill>
              <a:latin typeface="Reader"/>
              <a:ea typeface="Relative Book"/>
              <a:cs typeface="Relative Book"/>
            </a:endParaRPr>
          </a:p>
        </p:txBody>
      </p:sp>
      <p:sp>
        <p:nvSpPr>
          <p:cNvPr id="6" name="Title 17">
            <a:extLst>
              <a:ext uri="{FF2B5EF4-FFF2-40B4-BE49-F238E27FC236}">
                <a16:creationId xmlns:a16="http://schemas.microsoft.com/office/drawing/2014/main" id="{4EEDB342-59D5-C449-ABCE-E07266B43761}"/>
              </a:ext>
            </a:extLst>
          </p:cNvPr>
          <p:cNvSpPr>
            <a:spLocks noGrp="1"/>
          </p:cNvSpPr>
          <p:nvPr>
            <p:ph type="title" hasCustomPrompt="1"/>
          </p:nvPr>
        </p:nvSpPr>
        <p:spPr>
          <a:xfrm>
            <a:off x="514350" y="2932112"/>
            <a:ext cx="4972050" cy="496888"/>
          </a:xfrm>
        </p:spPr>
        <p:txBody>
          <a:bodyPr>
            <a:normAutofit/>
          </a:bodyPr>
          <a:lstStyle>
            <a:lvl1pPr eaLnBrk="1" hangingPunct="1">
              <a:defRPr sz="1200" b="0" i="0">
                <a:solidFill>
                  <a:schemeClr val="bg1"/>
                </a:solidFill>
                <a:latin typeface="Avenir Medium" panose="02000503020000020003" pitchFamily="2" charset="0"/>
              </a:defRPr>
            </a:lvl1pPr>
          </a:lstStyle>
          <a:p>
            <a:pPr eaLnBrk="1" hangingPunct="1"/>
            <a:r>
              <a:rPr lang="en-US" altLang="en-US" sz="1200" dirty="0">
                <a:solidFill>
                  <a:srgbClr val="FFFFFF"/>
                </a:solidFill>
                <a:latin typeface="Reader"/>
                <a:ea typeface="Relative Medium"/>
                <a:cs typeface="Relative Medium"/>
              </a:rPr>
              <a:t>SUBTITLE</a:t>
            </a:r>
            <a:endParaRPr lang="en-US" altLang="en-US" sz="4400" dirty="0">
              <a:solidFill>
                <a:srgbClr val="FFFFFF"/>
              </a:solidFill>
              <a:latin typeface="Relative Medium"/>
              <a:ea typeface="Relative Medium"/>
              <a:cs typeface="Relative Medium"/>
            </a:endParaRPr>
          </a:p>
        </p:txBody>
      </p:sp>
    </p:spTree>
    <p:extLst>
      <p:ext uri="{BB962C8B-B14F-4D97-AF65-F5344CB8AC3E}">
        <p14:creationId xmlns:p14="http://schemas.microsoft.com/office/powerpoint/2010/main" val="178607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p:bgPr>
        <a:solidFill>
          <a:srgbClr val="D85397"/>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C2F7AC43-D2CA-0E46-AF1C-E1607904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4">
            <a:extLst>
              <a:ext uri="{FF2B5EF4-FFF2-40B4-BE49-F238E27FC236}">
                <a16:creationId xmlns:a16="http://schemas.microsoft.com/office/drawing/2014/main" id="{FF169396-CCB2-BE4D-8975-65F61CC367E9}"/>
              </a:ext>
            </a:extLst>
          </p:cNvPr>
          <p:cNvSpPr>
            <a:spLocks noGrp="1"/>
          </p:cNvSpPr>
          <p:nvPr>
            <p:ph sz="quarter" idx="10" hasCustomPrompt="1"/>
          </p:nvPr>
        </p:nvSpPr>
        <p:spPr>
          <a:xfrm>
            <a:off x="514350" y="3543300"/>
            <a:ext cx="6038850" cy="2047875"/>
          </a:xfrm>
        </p:spPr>
        <p:txBody>
          <a:bodyPr>
            <a:normAutofit/>
          </a:bodyPr>
          <a:lstStyle>
            <a:lvl1pPr marL="0" indent="0" eaLnBrk="1" hangingPunct="1">
              <a:buNone/>
              <a:defRPr sz="6000" b="0" i="0">
                <a:solidFill>
                  <a:schemeClr val="bg1"/>
                </a:solidFill>
                <a:latin typeface="Avenir Medium" panose="02000503020000020003" pitchFamily="2" charset="0"/>
              </a:defRPr>
            </a:lvl1pPr>
          </a:lstStyle>
          <a:p>
            <a:pPr eaLnBrk="1" hangingPunct="1"/>
            <a:r>
              <a:rPr lang="en-US" altLang="en-US" sz="6000" dirty="0">
                <a:solidFill>
                  <a:srgbClr val="FFFFFF"/>
                </a:solidFill>
                <a:latin typeface="Reader"/>
                <a:ea typeface="Relative Book"/>
                <a:cs typeface="Relative Book"/>
              </a:rPr>
              <a:t>Title Slide</a:t>
            </a:r>
            <a:endParaRPr lang="en-US" altLang="en-US" sz="2800" dirty="0">
              <a:solidFill>
                <a:srgbClr val="FFFFFF"/>
              </a:solidFill>
              <a:latin typeface="Reader"/>
              <a:ea typeface="Relative Book"/>
              <a:cs typeface="Relative Book"/>
            </a:endParaRPr>
          </a:p>
        </p:txBody>
      </p:sp>
      <p:sp>
        <p:nvSpPr>
          <p:cNvPr id="6" name="Title 17">
            <a:extLst>
              <a:ext uri="{FF2B5EF4-FFF2-40B4-BE49-F238E27FC236}">
                <a16:creationId xmlns:a16="http://schemas.microsoft.com/office/drawing/2014/main" id="{795D1F0D-3699-2246-AE3C-C6693EBCFB1D}"/>
              </a:ext>
            </a:extLst>
          </p:cNvPr>
          <p:cNvSpPr>
            <a:spLocks noGrp="1"/>
          </p:cNvSpPr>
          <p:nvPr>
            <p:ph type="title" hasCustomPrompt="1"/>
          </p:nvPr>
        </p:nvSpPr>
        <p:spPr>
          <a:xfrm>
            <a:off x="514350" y="2932112"/>
            <a:ext cx="4972050" cy="496888"/>
          </a:xfrm>
        </p:spPr>
        <p:txBody>
          <a:bodyPr>
            <a:normAutofit/>
          </a:bodyPr>
          <a:lstStyle>
            <a:lvl1pPr eaLnBrk="1" hangingPunct="1">
              <a:defRPr sz="1200" b="0" i="0">
                <a:solidFill>
                  <a:schemeClr val="bg1"/>
                </a:solidFill>
                <a:latin typeface="Avenir Medium" panose="02000503020000020003" pitchFamily="2" charset="0"/>
              </a:defRPr>
            </a:lvl1pPr>
          </a:lstStyle>
          <a:p>
            <a:pPr eaLnBrk="1" hangingPunct="1"/>
            <a:r>
              <a:rPr lang="en-US" altLang="en-US" sz="1200" dirty="0">
                <a:solidFill>
                  <a:srgbClr val="FFFFFF"/>
                </a:solidFill>
                <a:latin typeface="Reader"/>
                <a:ea typeface="Relative Medium"/>
                <a:cs typeface="Relative Medium"/>
              </a:rPr>
              <a:t>SUBTITLE</a:t>
            </a:r>
            <a:endParaRPr lang="en-US" altLang="en-US" sz="4400" dirty="0">
              <a:solidFill>
                <a:srgbClr val="FFFFFF"/>
              </a:solidFill>
              <a:latin typeface="Relative Medium"/>
              <a:ea typeface="Relative Medium"/>
              <a:cs typeface="Relative Medium"/>
            </a:endParaRPr>
          </a:p>
        </p:txBody>
      </p:sp>
    </p:spTree>
    <p:extLst>
      <p:ext uri="{BB962C8B-B14F-4D97-AF65-F5344CB8AC3E}">
        <p14:creationId xmlns:p14="http://schemas.microsoft.com/office/powerpoint/2010/main" val="1009570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p:bgPr>
        <a:solidFill>
          <a:srgbClr val="1068DC"/>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C2F7AC43-D2CA-0E46-AF1C-E1607904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4">
            <a:extLst>
              <a:ext uri="{FF2B5EF4-FFF2-40B4-BE49-F238E27FC236}">
                <a16:creationId xmlns:a16="http://schemas.microsoft.com/office/drawing/2014/main" id="{FF169396-CCB2-BE4D-8975-65F61CC367E9}"/>
              </a:ext>
            </a:extLst>
          </p:cNvPr>
          <p:cNvSpPr>
            <a:spLocks noGrp="1"/>
          </p:cNvSpPr>
          <p:nvPr>
            <p:ph sz="quarter" idx="10" hasCustomPrompt="1"/>
          </p:nvPr>
        </p:nvSpPr>
        <p:spPr>
          <a:xfrm>
            <a:off x="514350" y="3543300"/>
            <a:ext cx="6038850" cy="2047875"/>
          </a:xfrm>
        </p:spPr>
        <p:txBody>
          <a:bodyPr>
            <a:normAutofit/>
          </a:bodyPr>
          <a:lstStyle>
            <a:lvl1pPr marL="0" indent="0" eaLnBrk="1" hangingPunct="1">
              <a:buNone/>
              <a:defRPr sz="1200" b="0" i="0">
                <a:solidFill>
                  <a:schemeClr val="bg1"/>
                </a:solidFill>
                <a:latin typeface="Avenir Medium" panose="02000503020000020003" pitchFamily="2" charset="0"/>
              </a:defRPr>
            </a:lvl1pPr>
          </a:lstStyle>
          <a:p>
            <a:pPr eaLnBrk="1" hangingPunct="1"/>
            <a:r>
              <a:rPr lang="en-US" altLang="en-US" sz="6000" dirty="0">
                <a:solidFill>
                  <a:srgbClr val="FFFFFF"/>
                </a:solidFill>
                <a:latin typeface="Reader"/>
                <a:ea typeface="Relative Book"/>
                <a:cs typeface="Relative Book"/>
              </a:rPr>
              <a:t>Title Slide</a:t>
            </a:r>
          </a:p>
        </p:txBody>
      </p:sp>
      <p:sp>
        <p:nvSpPr>
          <p:cNvPr id="6" name="Title 17">
            <a:extLst>
              <a:ext uri="{FF2B5EF4-FFF2-40B4-BE49-F238E27FC236}">
                <a16:creationId xmlns:a16="http://schemas.microsoft.com/office/drawing/2014/main" id="{795D1F0D-3699-2246-AE3C-C6693EBCFB1D}"/>
              </a:ext>
            </a:extLst>
          </p:cNvPr>
          <p:cNvSpPr>
            <a:spLocks noGrp="1"/>
          </p:cNvSpPr>
          <p:nvPr>
            <p:ph type="title" hasCustomPrompt="1"/>
          </p:nvPr>
        </p:nvSpPr>
        <p:spPr>
          <a:xfrm>
            <a:off x="514350" y="2932112"/>
            <a:ext cx="4972050" cy="496888"/>
          </a:xfrm>
        </p:spPr>
        <p:txBody>
          <a:bodyPr>
            <a:normAutofit/>
          </a:bodyPr>
          <a:lstStyle>
            <a:lvl1pPr eaLnBrk="1" hangingPunct="1">
              <a:defRPr sz="1200" b="0" i="0">
                <a:solidFill>
                  <a:schemeClr val="bg1"/>
                </a:solidFill>
                <a:latin typeface="Avenir Medium" panose="02000503020000020003" pitchFamily="2" charset="0"/>
              </a:defRPr>
            </a:lvl1pPr>
          </a:lstStyle>
          <a:p>
            <a:pPr eaLnBrk="1" hangingPunct="1"/>
            <a:r>
              <a:rPr lang="en-US" altLang="en-US" sz="1200" dirty="0">
                <a:solidFill>
                  <a:srgbClr val="FFFFFF"/>
                </a:solidFill>
                <a:latin typeface="Reader"/>
                <a:ea typeface="Relative Medium"/>
                <a:cs typeface="Relative Medium"/>
              </a:rPr>
              <a:t>SUBTITLE</a:t>
            </a:r>
            <a:endParaRPr lang="en-US" altLang="en-US" sz="4400" dirty="0">
              <a:solidFill>
                <a:srgbClr val="FFFFFF"/>
              </a:solidFill>
              <a:latin typeface="Relative Medium"/>
              <a:ea typeface="Relative Medium"/>
              <a:cs typeface="Relative Medium"/>
            </a:endParaRPr>
          </a:p>
        </p:txBody>
      </p:sp>
    </p:spTree>
    <p:extLst>
      <p:ext uri="{BB962C8B-B14F-4D97-AF65-F5344CB8AC3E}">
        <p14:creationId xmlns:p14="http://schemas.microsoft.com/office/powerpoint/2010/main" val="152512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FEFBF3"/>
        </a:solidFill>
        <a:effectLst/>
      </p:bgPr>
    </p:bg>
    <p:spTree>
      <p:nvGrpSpPr>
        <p:cNvPr id="1" name=""/>
        <p:cNvGrpSpPr/>
        <p:nvPr/>
      </p:nvGrpSpPr>
      <p:grpSpPr>
        <a:xfrm>
          <a:off x="0" y="0"/>
          <a:ext cx="0" cy="0"/>
          <a:chOff x="0" y="0"/>
          <a:chExt cx="0" cy="0"/>
        </a:xfrm>
      </p:grpSpPr>
      <p:pic>
        <p:nvPicPr>
          <p:cNvPr id="15" name="Picture 1">
            <a:extLst>
              <a:ext uri="{FF2B5EF4-FFF2-40B4-BE49-F238E27FC236}">
                <a16:creationId xmlns:a16="http://schemas.microsoft.com/office/drawing/2014/main" id="{523DB5C4-2DA2-B244-92E0-C92EAEC24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13" y="179388"/>
            <a:ext cx="657225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57B8D353-820E-2749-8EE8-4D0A69158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4">
            <a:extLst>
              <a:ext uri="{FF2B5EF4-FFF2-40B4-BE49-F238E27FC236}">
                <a16:creationId xmlns:a16="http://schemas.microsoft.com/office/drawing/2014/main" id="{8ACDCC45-F308-904C-8D90-872195147AC8}"/>
              </a:ext>
            </a:extLst>
          </p:cNvPr>
          <p:cNvSpPr>
            <a:spLocks noGrp="1"/>
          </p:cNvSpPr>
          <p:nvPr>
            <p:ph sz="quarter" idx="10" hasCustomPrompt="1"/>
          </p:nvPr>
        </p:nvSpPr>
        <p:spPr>
          <a:xfrm>
            <a:off x="514350" y="1435100"/>
            <a:ext cx="4957763" cy="2235200"/>
          </a:xfrm>
        </p:spPr>
        <p:txBody>
          <a:bodyPr/>
          <a:lstStyle>
            <a:lvl1pPr marL="0" indent="0">
              <a:buNone/>
              <a:defRPr sz="4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dirty="0"/>
              <a:t>TITLE SLIDE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77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bg>
      <p:bgPr>
        <a:solidFill>
          <a:srgbClr val="FEFBF3"/>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C85D631F-8D71-564A-863F-596DC0B2B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130175"/>
            <a:ext cx="6048375"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a:extLst>
              <a:ext uri="{FF2B5EF4-FFF2-40B4-BE49-F238E27FC236}">
                <a16:creationId xmlns:a16="http://schemas.microsoft.com/office/drawing/2014/main" id="{0FE37556-A334-4541-86A8-16C925016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4">
            <a:extLst>
              <a:ext uri="{FF2B5EF4-FFF2-40B4-BE49-F238E27FC236}">
                <a16:creationId xmlns:a16="http://schemas.microsoft.com/office/drawing/2014/main" id="{B8FC2264-4B51-4F42-99D2-590B32561211}"/>
              </a:ext>
            </a:extLst>
          </p:cNvPr>
          <p:cNvSpPr>
            <a:spLocks noGrp="1"/>
          </p:cNvSpPr>
          <p:nvPr>
            <p:ph sz="quarter" idx="10" hasCustomPrompt="1"/>
          </p:nvPr>
        </p:nvSpPr>
        <p:spPr>
          <a:xfrm>
            <a:off x="514350" y="1384300"/>
            <a:ext cx="5268913" cy="5221288"/>
          </a:xfrm>
        </p:spPr>
        <p:txBody>
          <a:bodyPr/>
          <a:lstStyle>
            <a:lvl1pPr>
              <a:defRPr sz="4800" b="0" i="0">
                <a:latin typeface="Avenir Medium" panose="02000503020000020003" pitchFamily="2" charset="0"/>
              </a:defRPr>
            </a:lvl1pPr>
            <a:lvl2pPr>
              <a:defRPr sz="2400"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dirty="0"/>
              <a:t>Main 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02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wo Content">
    <p:bg>
      <p:bgPr>
        <a:solidFill>
          <a:srgbClr val="FEFBF3"/>
        </a:solidFill>
        <a:effectLst/>
      </p:bgPr>
    </p:bg>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0FE37556-A334-4541-86A8-16C925016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4">
            <a:extLst>
              <a:ext uri="{FF2B5EF4-FFF2-40B4-BE49-F238E27FC236}">
                <a16:creationId xmlns:a16="http://schemas.microsoft.com/office/drawing/2014/main" id="{B8FC2264-4B51-4F42-99D2-590B32561211}"/>
              </a:ext>
            </a:extLst>
          </p:cNvPr>
          <p:cNvSpPr>
            <a:spLocks noGrp="1"/>
          </p:cNvSpPr>
          <p:nvPr>
            <p:ph sz="quarter" idx="10" hasCustomPrompt="1"/>
          </p:nvPr>
        </p:nvSpPr>
        <p:spPr>
          <a:xfrm>
            <a:off x="514350" y="1282700"/>
            <a:ext cx="11169650" cy="5221288"/>
          </a:xfrm>
        </p:spPr>
        <p:txBody>
          <a:bodyPr/>
          <a:lstStyle>
            <a:lvl1pPr>
              <a:defRPr sz="4800" b="0" i="0">
                <a:latin typeface="Avenir Medium" panose="02000503020000020003" pitchFamily="2" charset="0"/>
              </a:defRPr>
            </a:lvl1pPr>
            <a:lvl2pPr>
              <a:defRPr sz="2400"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dirty="0"/>
              <a:t>Main 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789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wo Content">
    <p:bg>
      <p:bgPr>
        <a:solidFill>
          <a:srgbClr val="FEFBF3"/>
        </a:solidFill>
        <a:effectLst/>
      </p:bgPr>
    </p:bg>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0FE37556-A334-4541-86A8-16C925016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4">
            <a:extLst>
              <a:ext uri="{FF2B5EF4-FFF2-40B4-BE49-F238E27FC236}">
                <a16:creationId xmlns:a16="http://schemas.microsoft.com/office/drawing/2014/main" id="{B8FC2264-4B51-4F42-99D2-590B32561211}"/>
              </a:ext>
            </a:extLst>
          </p:cNvPr>
          <p:cNvSpPr>
            <a:spLocks noGrp="1"/>
          </p:cNvSpPr>
          <p:nvPr>
            <p:ph sz="quarter" idx="10" hasCustomPrompt="1"/>
          </p:nvPr>
        </p:nvSpPr>
        <p:spPr>
          <a:xfrm>
            <a:off x="514351" y="1384300"/>
            <a:ext cx="3970564" cy="1663700"/>
          </a:xfrm>
        </p:spPr>
        <p:txBody>
          <a:bodyPr>
            <a:normAutofit/>
          </a:bodyPr>
          <a:lstStyle>
            <a:lvl1pPr>
              <a:defRPr sz="4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dirty="0"/>
              <a:t>Title</a:t>
            </a:r>
          </a:p>
        </p:txBody>
      </p:sp>
      <p:sp>
        <p:nvSpPr>
          <p:cNvPr id="9" name="Slide Number Placeholder 2">
            <a:extLst>
              <a:ext uri="{FF2B5EF4-FFF2-40B4-BE49-F238E27FC236}">
                <a16:creationId xmlns:a16="http://schemas.microsoft.com/office/drawing/2014/main" id="{31D5C09E-7E1F-364B-89B5-385DB46D3F8A}"/>
              </a:ext>
            </a:extLst>
          </p:cNvPr>
          <p:cNvSpPr>
            <a:spLocks noGrp="1"/>
          </p:cNvSpPr>
          <p:nvPr>
            <p:ph type="sldNum" sz="quarter" idx="14"/>
          </p:nvPr>
        </p:nvSpPr>
        <p:spPr>
          <a:xfrm>
            <a:off x="9165769" y="6224360"/>
            <a:ext cx="2743200" cy="365125"/>
          </a:xfrm>
        </p:spPr>
        <p:txBody>
          <a:bodyPr/>
          <a:lstStyle>
            <a:lvl1pPr>
              <a:defRPr>
                <a:solidFill>
                  <a:schemeClr val="tx1"/>
                </a:solidFill>
              </a:defRPr>
            </a:lvl1pPr>
          </a:lstStyle>
          <a:p>
            <a:fld id="{4A2F7084-D495-E140-BDB6-0D2F1D28EE26}" type="slidenum">
              <a:rPr lang="en-US" smtClean="0"/>
              <a:t>‹#›</a:t>
            </a:fld>
            <a:endParaRPr lang="en-US"/>
          </a:p>
        </p:txBody>
      </p:sp>
      <p:sp>
        <p:nvSpPr>
          <p:cNvPr id="17" name="Content Placeholder 24">
            <a:extLst>
              <a:ext uri="{FF2B5EF4-FFF2-40B4-BE49-F238E27FC236}">
                <a16:creationId xmlns:a16="http://schemas.microsoft.com/office/drawing/2014/main" id="{2DA772BF-5C9D-F74F-8D76-D1B86CF022E4}"/>
              </a:ext>
            </a:extLst>
          </p:cNvPr>
          <p:cNvSpPr>
            <a:spLocks noGrp="1"/>
          </p:cNvSpPr>
          <p:nvPr>
            <p:ph sz="quarter" idx="15" hasCustomPrompt="1"/>
          </p:nvPr>
        </p:nvSpPr>
        <p:spPr>
          <a:xfrm>
            <a:off x="4861380" y="1384299"/>
            <a:ext cx="3281134" cy="222975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a:latin typeface="Avenir Roman"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a:t>
            </a:r>
            <a:r>
              <a:rPr lang="en-US" altLang="en-US" sz="2000" dirty="0">
                <a:latin typeface="Reader"/>
              </a:rPr>
              <a:t>et dolore magna </a:t>
            </a:r>
            <a:r>
              <a:rPr lang="en-US" altLang="en-US" sz="2000" dirty="0" err="1">
                <a:latin typeface="Reader"/>
              </a:rPr>
              <a:t>aliqua</a:t>
            </a:r>
            <a:r>
              <a:rPr lang="en-US" altLang="en-US" sz="2000" dirty="0">
                <a:latin typeface="Reader"/>
              </a:rPr>
              <a:t>. Duis </a:t>
            </a:r>
            <a:r>
              <a:rPr lang="en-US" altLang="en-US" sz="2000" dirty="0" err="1">
                <a:latin typeface="Reader"/>
              </a:rPr>
              <a:t>aute</a:t>
            </a:r>
            <a:r>
              <a:rPr lang="en-US" altLang="en-US" sz="2000" dirty="0">
                <a:latin typeface="Reader"/>
              </a:rPr>
              <a:t> </a:t>
            </a:r>
            <a:r>
              <a:rPr lang="en-US" altLang="en-US" sz="2000" dirty="0" err="1">
                <a:latin typeface="Reader"/>
              </a:rPr>
              <a:t>irure</a:t>
            </a:r>
            <a:r>
              <a:rPr lang="en-US" altLang="en-US" sz="2000" dirty="0">
                <a:latin typeface="Reader"/>
              </a:rPr>
              <a:t> dolor in lorem </a:t>
            </a:r>
            <a:r>
              <a:rPr lang="en-US" altLang="en-US" sz="2000" dirty="0" err="1">
                <a:latin typeface="Reader"/>
              </a:rPr>
              <a:t>reprehenderit</a:t>
            </a:r>
            <a:r>
              <a:rPr lang="en-US" altLang="en-US" sz="2000" dirty="0">
                <a:latin typeface="Reader"/>
              </a:rPr>
              <a:t> 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en-US" sz="2000" dirty="0">
              <a:latin typeface="Reader"/>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endParaRPr lang="en-US" altLang="en-US" sz="1200" dirty="0">
              <a:latin typeface="Reader"/>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en-US" sz="1200" dirty="0">
              <a:latin typeface="Reader"/>
            </a:endParaRPr>
          </a:p>
        </p:txBody>
      </p:sp>
      <p:sp>
        <p:nvSpPr>
          <p:cNvPr id="18" name="Content Placeholder 24">
            <a:extLst>
              <a:ext uri="{FF2B5EF4-FFF2-40B4-BE49-F238E27FC236}">
                <a16:creationId xmlns:a16="http://schemas.microsoft.com/office/drawing/2014/main" id="{F511B323-F35C-8544-BA43-946446325686}"/>
              </a:ext>
            </a:extLst>
          </p:cNvPr>
          <p:cNvSpPr>
            <a:spLocks noGrp="1"/>
          </p:cNvSpPr>
          <p:nvPr>
            <p:ph sz="quarter" idx="16" hasCustomPrompt="1"/>
          </p:nvPr>
        </p:nvSpPr>
        <p:spPr>
          <a:xfrm>
            <a:off x="4861380" y="3994603"/>
            <a:ext cx="3281134" cy="2229757"/>
          </a:xfrm>
        </p:spPr>
        <p:txBody>
          <a:bodyPr>
            <a:normAutofit/>
          </a:bodyPr>
          <a:lstStyle>
            <a:lvl1pPr marL="171450" marR="0" indent="-171450" algn="l" defTabSz="914400" rtl="0" eaLnBrk="1" fontAlgn="auto" latinLnBrk="0" hangingPunct="1">
              <a:lnSpc>
                <a:spcPct val="90000"/>
              </a:lnSpc>
              <a:spcBef>
                <a:spcPts val="1000"/>
              </a:spcBef>
              <a:spcAft>
                <a:spcPts val="0"/>
              </a:spcAft>
              <a:buClrTx/>
              <a:buSzTx/>
              <a:buFontTx/>
              <a:buBlip>
                <a:blip r:embed="rId3"/>
              </a:buBlip>
              <a:tabLst/>
              <a:defRPr sz="2000" b="0" i="0">
                <a:latin typeface="Avenir Roman"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a:t>
            </a:r>
            <a:r>
              <a:rPr lang="en-US" altLang="en-US" sz="1200" dirty="0">
                <a:latin typeface="Reader"/>
              </a:rPr>
              <a:t>ipsum dolor sit </a:t>
            </a:r>
            <a:r>
              <a:rPr lang="en-US" altLang="en-US" sz="1200" dirty="0" err="1">
                <a:latin typeface="Reader"/>
              </a:rPr>
              <a:t>amet</a:t>
            </a:r>
            <a:r>
              <a:rPr lang="en-US" altLang="en-US" sz="1200" dirty="0">
                <a:latin typeface="Reader"/>
              </a:rPr>
              <a:t>, </a:t>
            </a:r>
            <a:r>
              <a:rPr lang="en-US" altLang="en-US" sz="1200" dirty="0" err="1">
                <a:latin typeface="Reader"/>
              </a:rPr>
              <a:t>consec</a:t>
            </a:r>
            <a:r>
              <a:rPr lang="en-US" altLang="en-US" sz="1200" dirty="0">
                <a:latin typeface="Reader"/>
              </a:rPr>
              <a:t> et </a:t>
            </a:r>
            <a:r>
              <a:rPr lang="en-US" altLang="en-US" sz="1200" dirty="0" err="1">
                <a:latin typeface="Reader"/>
              </a:rPr>
              <a:t>tetur</a:t>
            </a:r>
            <a:r>
              <a:rPr lang="en-US" altLang="en-US" sz="1200" dirty="0">
                <a:latin typeface="Reader"/>
              </a:rPr>
              <a:t> </a:t>
            </a:r>
            <a:r>
              <a:rPr lang="en-US" altLang="en-US" sz="1200" dirty="0" err="1">
                <a:latin typeface="Reader"/>
              </a:rPr>
              <a:t>adipiscing</a:t>
            </a:r>
            <a:r>
              <a:rPr lang="en-US" altLang="en-US" sz="1200" dirty="0">
                <a:latin typeface="Reader"/>
              </a:rPr>
              <a:t> </a:t>
            </a:r>
            <a:r>
              <a:rPr lang="en-US" altLang="en-US" sz="1200" dirty="0" err="1">
                <a:latin typeface="Reader"/>
              </a:rPr>
              <a:t>elit</a:t>
            </a:r>
            <a:r>
              <a:rPr lang="en-US" altLang="en-US" sz="1200" dirty="0">
                <a:latin typeface="Reader"/>
              </a:rPr>
              <a:t>, </a:t>
            </a:r>
            <a:r>
              <a:rPr lang="en-US" altLang="en-US" sz="1200" dirty="0" err="1">
                <a:latin typeface="Reader"/>
              </a:rPr>
              <a:t>sed</a:t>
            </a:r>
            <a:r>
              <a:rPr lang="en-US" altLang="en-US" sz="1200" dirty="0">
                <a:latin typeface="Reader"/>
              </a:rPr>
              <a:t> do </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1</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2</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3</a:t>
            </a:r>
            <a:endParaRPr lang="en-US" altLang="en-US" sz="1200" dirty="0">
              <a:latin typeface="Reader"/>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en-US" sz="1200" dirty="0">
              <a:latin typeface="Reader"/>
            </a:endParaRPr>
          </a:p>
        </p:txBody>
      </p:sp>
      <p:sp>
        <p:nvSpPr>
          <p:cNvPr id="20" name="Content Placeholder 24">
            <a:extLst>
              <a:ext uri="{FF2B5EF4-FFF2-40B4-BE49-F238E27FC236}">
                <a16:creationId xmlns:a16="http://schemas.microsoft.com/office/drawing/2014/main" id="{EA7660AE-94CA-584C-BD79-D175A64B3E38}"/>
              </a:ext>
            </a:extLst>
          </p:cNvPr>
          <p:cNvSpPr>
            <a:spLocks noGrp="1"/>
          </p:cNvSpPr>
          <p:nvPr>
            <p:ph sz="quarter" idx="17" hasCustomPrompt="1"/>
          </p:nvPr>
        </p:nvSpPr>
        <p:spPr>
          <a:xfrm>
            <a:off x="8552088" y="1384298"/>
            <a:ext cx="3356882" cy="484006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venir Roman"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a:t>
            </a:r>
            <a:r>
              <a:rPr lang="en-US" altLang="en-US" sz="2000" dirty="0">
                <a:latin typeface="Reader"/>
              </a:rPr>
              <a:t>et dolore magna </a:t>
            </a:r>
            <a:r>
              <a:rPr lang="en-US" altLang="en-US" sz="2000" dirty="0" err="1">
                <a:latin typeface="Reader"/>
              </a:rPr>
              <a:t>aliqua</a:t>
            </a:r>
            <a:r>
              <a:rPr lang="en-US" altLang="en-US" sz="2000" dirty="0">
                <a:latin typeface="Reader"/>
              </a:rPr>
              <a:t>. Duis </a:t>
            </a:r>
            <a:r>
              <a:rPr lang="en-US" altLang="en-US" sz="2000" dirty="0" err="1">
                <a:latin typeface="Reader"/>
              </a:rPr>
              <a:t>aute</a:t>
            </a:r>
            <a:r>
              <a:rPr lang="en-US" altLang="en-US" sz="2000" dirty="0">
                <a:latin typeface="Reader"/>
              </a:rPr>
              <a:t> </a:t>
            </a:r>
            <a:r>
              <a:rPr lang="en-US" altLang="en-US" sz="2000" dirty="0" err="1">
                <a:latin typeface="Reader"/>
              </a:rPr>
              <a:t>irure</a:t>
            </a:r>
            <a:r>
              <a:rPr lang="en-US" altLang="en-US" sz="2000" dirty="0">
                <a:latin typeface="Reader"/>
              </a:rPr>
              <a:t> dolor in lorem </a:t>
            </a:r>
            <a:r>
              <a:rPr lang="en-US" altLang="en-US" sz="2000" dirty="0" err="1">
                <a:latin typeface="Reader"/>
              </a:rPr>
              <a:t>reprehenderit</a:t>
            </a:r>
            <a:r>
              <a:rPr lang="en-US" altLang="en-US" sz="2000" dirty="0">
                <a:latin typeface="Reader"/>
              </a:rPr>
              <a:t> in. </a:t>
            </a:r>
            <a:r>
              <a:rPr lang="en-US" dirty="0"/>
              <a:t>Lorem </a:t>
            </a:r>
            <a:r>
              <a:rPr lang="en-US" altLang="en-US" sz="2000" dirty="0">
                <a:latin typeface="Reader"/>
              </a:rPr>
              <a:t>et dolore magna </a:t>
            </a:r>
            <a:r>
              <a:rPr lang="en-US" altLang="en-US" sz="2000" dirty="0" err="1">
                <a:latin typeface="Reader"/>
              </a:rPr>
              <a:t>aliqua</a:t>
            </a:r>
            <a:r>
              <a:rPr lang="en-US" altLang="en-US" sz="2000" dirty="0">
                <a:latin typeface="Reader"/>
              </a:rPr>
              <a:t>. Duis </a:t>
            </a:r>
            <a:r>
              <a:rPr lang="en-US" altLang="en-US" sz="2000" dirty="0" err="1">
                <a:latin typeface="Reader"/>
              </a:rPr>
              <a:t>aute</a:t>
            </a:r>
            <a:r>
              <a:rPr lang="en-US" altLang="en-US" sz="2000" dirty="0">
                <a:latin typeface="Reader"/>
              </a:rPr>
              <a:t> </a:t>
            </a:r>
            <a:r>
              <a:rPr lang="en-US" altLang="en-US" sz="2000" dirty="0" err="1">
                <a:latin typeface="Reader"/>
              </a:rPr>
              <a:t>irure</a:t>
            </a:r>
            <a:r>
              <a:rPr lang="en-US" altLang="en-US" sz="2000" dirty="0">
                <a:latin typeface="Reader"/>
              </a:rPr>
              <a:t> dolor in lorem </a:t>
            </a:r>
            <a:r>
              <a:rPr lang="en-US" altLang="en-US" sz="2000" dirty="0" err="1">
                <a:latin typeface="Reader"/>
              </a:rPr>
              <a:t>reprehenderit</a:t>
            </a:r>
            <a:r>
              <a:rPr lang="en-US" altLang="en-US" sz="2000" dirty="0">
                <a:latin typeface="Reader"/>
              </a:rPr>
              <a:t> I </a:t>
            </a:r>
            <a:r>
              <a:rPr lang="en-US" dirty="0"/>
              <a:t>Lorem </a:t>
            </a:r>
            <a:r>
              <a:rPr lang="en-US" altLang="en-US" sz="2000" dirty="0">
                <a:latin typeface="Reader"/>
              </a:rPr>
              <a:t>et dolore magna </a:t>
            </a:r>
            <a:r>
              <a:rPr lang="en-US" altLang="en-US" sz="2000" dirty="0" err="1">
                <a:latin typeface="Reader"/>
              </a:rPr>
              <a:t>aliqua</a:t>
            </a:r>
            <a:r>
              <a:rPr lang="en-US" altLang="en-US" sz="2000" dirty="0">
                <a:latin typeface="Reader"/>
              </a:rPr>
              <a:t>. Duis </a:t>
            </a:r>
            <a:r>
              <a:rPr lang="en-US" altLang="en-US" sz="2000" dirty="0" err="1">
                <a:latin typeface="Reader"/>
              </a:rPr>
              <a:t>aute</a:t>
            </a:r>
            <a:r>
              <a:rPr lang="en-US" altLang="en-US" sz="2000" dirty="0">
                <a:latin typeface="Reader"/>
              </a:rPr>
              <a:t> </a:t>
            </a:r>
            <a:r>
              <a:rPr lang="en-US" altLang="en-US" sz="2000" dirty="0" err="1">
                <a:latin typeface="Reader"/>
              </a:rPr>
              <a:t>irure</a:t>
            </a:r>
            <a:r>
              <a:rPr lang="en-US" altLang="en-US" sz="2000" dirty="0">
                <a:latin typeface="Reader"/>
              </a:rPr>
              <a:t> dolor in lorem </a:t>
            </a:r>
            <a:r>
              <a:rPr lang="en-US" altLang="en-US" sz="2000" dirty="0" err="1">
                <a:latin typeface="Reader"/>
              </a:rPr>
              <a:t>reprehenderit</a:t>
            </a:r>
            <a:r>
              <a:rPr lang="en-US" altLang="en-US" sz="2000" dirty="0">
                <a:latin typeface="Reader"/>
              </a:rPr>
              <a:t> </a:t>
            </a:r>
            <a:r>
              <a:rPr lang="en-US" altLang="en-US" sz="2000" dirty="0" err="1">
                <a:latin typeface="Reader"/>
              </a:rPr>
              <a:t>i</a:t>
            </a:r>
            <a:r>
              <a:rPr lang="en-US" dirty="0"/>
              <a:t> Lorem </a:t>
            </a:r>
            <a:r>
              <a:rPr lang="en-US" altLang="en-US" sz="2000" dirty="0">
                <a:latin typeface="Reader"/>
              </a:rPr>
              <a:t>et dolore magna </a:t>
            </a:r>
            <a:r>
              <a:rPr lang="en-US" altLang="en-US" sz="2000" dirty="0" err="1">
                <a:latin typeface="Reader"/>
              </a:rPr>
              <a:t>aliqua</a:t>
            </a:r>
            <a:r>
              <a:rPr lang="en-US" altLang="en-US" sz="2000" dirty="0">
                <a:latin typeface="Reader"/>
              </a:rPr>
              <a:t>. Duis </a:t>
            </a:r>
            <a:r>
              <a:rPr lang="en-US" altLang="en-US" sz="2000" dirty="0" err="1">
                <a:latin typeface="Reader"/>
              </a:rPr>
              <a:t>aute</a:t>
            </a:r>
            <a:r>
              <a:rPr lang="en-US" altLang="en-US" sz="2000" dirty="0">
                <a:latin typeface="Reader"/>
              </a:rPr>
              <a:t> </a:t>
            </a:r>
            <a:r>
              <a:rPr lang="en-US" altLang="en-US" sz="2000" dirty="0" err="1">
                <a:latin typeface="Reader"/>
              </a:rPr>
              <a:t>irure</a:t>
            </a:r>
            <a:r>
              <a:rPr lang="en-US" altLang="en-US" sz="2000" dirty="0">
                <a:latin typeface="Reader"/>
              </a:rPr>
              <a:t> dolor in lorem </a:t>
            </a:r>
            <a:r>
              <a:rPr lang="en-US" altLang="en-US" sz="2000" dirty="0" err="1">
                <a:latin typeface="Reader"/>
              </a:rPr>
              <a:t>reprehenderit</a:t>
            </a:r>
            <a:r>
              <a:rPr lang="en-US" altLang="en-US" sz="2000" dirty="0">
                <a:latin typeface="Reader"/>
              </a:rPr>
              <a:t> in </a:t>
            </a:r>
            <a:r>
              <a:rPr lang="en-US" dirty="0"/>
              <a:t>Lorem </a:t>
            </a:r>
            <a:r>
              <a:rPr lang="en-US" altLang="en-US" sz="2000" dirty="0">
                <a:latin typeface="Reader"/>
              </a:rPr>
              <a:t>et dolore magna </a:t>
            </a:r>
            <a:r>
              <a:rPr lang="en-US" altLang="en-US" sz="2000" dirty="0" err="1">
                <a:latin typeface="Reader"/>
              </a:rPr>
              <a:t>aliqua</a:t>
            </a:r>
            <a:r>
              <a:rPr lang="en-US" altLang="en-US" sz="2000" dirty="0">
                <a:latin typeface="Reader"/>
              </a:rPr>
              <a:t>. Duis </a:t>
            </a:r>
            <a:r>
              <a:rPr lang="en-US" altLang="en-US" sz="2000" dirty="0" err="1">
                <a:latin typeface="Reader"/>
              </a:rPr>
              <a:t>aute</a:t>
            </a:r>
            <a:r>
              <a:rPr lang="en-US" altLang="en-US" sz="2000" dirty="0">
                <a:latin typeface="Reader"/>
              </a:rPr>
              <a:t> </a:t>
            </a:r>
            <a:r>
              <a:rPr lang="en-US" altLang="en-US" sz="2000" dirty="0" err="1">
                <a:latin typeface="Reader"/>
              </a:rPr>
              <a:t>irure</a:t>
            </a:r>
            <a:r>
              <a:rPr lang="en-US" altLang="en-US" sz="2000" dirty="0">
                <a:latin typeface="Reader"/>
              </a:rPr>
              <a:t> dolor in lorem </a:t>
            </a:r>
            <a:r>
              <a:rPr lang="en-US" altLang="en-US" sz="2000" dirty="0" err="1">
                <a:latin typeface="Reader"/>
              </a:rPr>
              <a:t>reprehenderit</a:t>
            </a:r>
            <a:r>
              <a:rPr lang="en-US" altLang="en-US" sz="2000" dirty="0">
                <a:latin typeface="Reader"/>
              </a:rPr>
              <a:t> in n</a:t>
            </a:r>
            <a:endParaRPr lang="en-US" altLang="en-US" sz="1200" dirty="0">
              <a:latin typeface="Reader"/>
            </a:endParaRPr>
          </a:p>
        </p:txBody>
      </p:sp>
    </p:spTree>
    <p:extLst>
      <p:ext uri="{BB962C8B-B14F-4D97-AF65-F5344CB8AC3E}">
        <p14:creationId xmlns:p14="http://schemas.microsoft.com/office/powerpoint/2010/main" val="52774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wo Content">
    <p:bg>
      <p:bgPr>
        <a:solidFill>
          <a:srgbClr val="FEFBF3"/>
        </a:solidFill>
        <a:effectLst/>
      </p:bgPr>
    </p:bg>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0FE37556-A334-4541-86A8-16C925016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4">
            <a:extLst>
              <a:ext uri="{FF2B5EF4-FFF2-40B4-BE49-F238E27FC236}">
                <a16:creationId xmlns:a16="http://schemas.microsoft.com/office/drawing/2014/main" id="{B8FC2264-4B51-4F42-99D2-590B32561211}"/>
              </a:ext>
            </a:extLst>
          </p:cNvPr>
          <p:cNvSpPr>
            <a:spLocks noGrp="1"/>
          </p:cNvSpPr>
          <p:nvPr>
            <p:ph sz="quarter" idx="10" hasCustomPrompt="1"/>
          </p:nvPr>
        </p:nvSpPr>
        <p:spPr>
          <a:xfrm>
            <a:off x="514351" y="1384299"/>
            <a:ext cx="3970564" cy="2505529"/>
          </a:xfrm>
        </p:spPr>
        <p:txBody>
          <a:bodyPr/>
          <a:lstStyle>
            <a:lvl1pPr>
              <a:defRPr sz="4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dirty="0"/>
              <a:t>Title</a:t>
            </a:r>
          </a:p>
        </p:txBody>
      </p:sp>
      <p:sp>
        <p:nvSpPr>
          <p:cNvPr id="9" name="Slide Number Placeholder 2">
            <a:extLst>
              <a:ext uri="{FF2B5EF4-FFF2-40B4-BE49-F238E27FC236}">
                <a16:creationId xmlns:a16="http://schemas.microsoft.com/office/drawing/2014/main" id="{31D5C09E-7E1F-364B-89B5-385DB46D3F8A}"/>
              </a:ext>
            </a:extLst>
          </p:cNvPr>
          <p:cNvSpPr>
            <a:spLocks noGrp="1"/>
          </p:cNvSpPr>
          <p:nvPr>
            <p:ph type="sldNum" sz="quarter" idx="14"/>
          </p:nvPr>
        </p:nvSpPr>
        <p:spPr>
          <a:xfrm>
            <a:off x="9165769" y="6224360"/>
            <a:ext cx="2743200" cy="365125"/>
          </a:xfrm>
        </p:spPr>
        <p:txBody>
          <a:bodyPr/>
          <a:lstStyle>
            <a:lvl1pPr>
              <a:defRPr>
                <a:solidFill>
                  <a:schemeClr val="tx1"/>
                </a:solidFill>
              </a:defRPr>
            </a:lvl1pPr>
          </a:lstStyle>
          <a:p>
            <a:fld id="{4A2F7084-D495-E140-BDB6-0D2F1D28EE26}" type="slidenum">
              <a:rPr lang="en-US" smtClean="0"/>
              <a:t>‹#›</a:t>
            </a:fld>
            <a:endParaRPr lang="en-US"/>
          </a:p>
        </p:txBody>
      </p:sp>
      <p:sp>
        <p:nvSpPr>
          <p:cNvPr id="8" name="Content Placeholder 24">
            <a:extLst>
              <a:ext uri="{FF2B5EF4-FFF2-40B4-BE49-F238E27FC236}">
                <a16:creationId xmlns:a16="http://schemas.microsoft.com/office/drawing/2014/main" id="{C1C14BC1-EA57-AD45-984B-6779A96B488F}"/>
              </a:ext>
            </a:extLst>
          </p:cNvPr>
          <p:cNvSpPr>
            <a:spLocks noGrp="1"/>
          </p:cNvSpPr>
          <p:nvPr>
            <p:ph sz="quarter" idx="15" hasCustomPrompt="1"/>
          </p:nvPr>
        </p:nvSpPr>
        <p:spPr>
          <a:xfrm>
            <a:off x="4861379" y="1384300"/>
            <a:ext cx="7047589" cy="7493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a:latin typeface="Avenir Roman"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a:t>
            </a:r>
            <a:r>
              <a:rPr lang="en-US" altLang="en-US" sz="2000" dirty="0">
                <a:latin typeface="Reader"/>
              </a:rPr>
              <a:t>et dolore magna </a:t>
            </a:r>
            <a:r>
              <a:rPr lang="en-US" altLang="en-US" sz="2000" dirty="0" err="1">
                <a:latin typeface="Reader"/>
              </a:rPr>
              <a:t>aliqua</a:t>
            </a:r>
            <a:r>
              <a:rPr lang="en-US" altLang="en-US" sz="2000" dirty="0">
                <a:latin typeface="Reader"/>
              </a:rPr>
              <a:t>. Duis </a:t>
            </a:r>
            <a:r>
              <a:rPr lang="en-US" altLang="en-US" sz="2000" dirty="0" err="1">
                <a:latin typeface="Reader"/>
              </a:rPr>
              <a:t>aute</a:t>
            </a:r>
            <a:r>
              <a:rPr lang="en-US" altLang="en-US" sz="2000" dirty="0">
                <a:latin typeface="Reader"/>
              </a:rPr>
              <a:t> </a:t>
            </a:r>
            <a:r>
              <a:rPr lang="en-US" altLang="en-US" sz="2000" dirty="0" err="1">
                <a:latin typeface="Reader"/>
              </a:rPr>
              <a:t>irure</a:t>
            </a:r>
            <a:r>
              <a:rPr lang="en-US" altLang="en-US" sz="2000" dirty="0">
                <a:latin typeface="Reader"/>
              </a:rPr>
              <a:t> dolor in lorem </a:t>
            </a:r>
            <a:r>
              <a:rPr lang="en-US" altLang="en-US" sz="2000" dirty="0" err="1">
                <a:latin typeface="Reader"/>
              </a:rPr>
              <a:t>reprehenderit</a:t>
            </a:r>
            <a:r>
              <a:rPr lang="en-US" altLang="en-US" sz="2000" dirty="0">
                <a:latin typeface="Reader"/>
              </a:rPr>
              <a:t> 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en-US" sz="2000" dirty="0">
              <a:latin typeface="Reader"/>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endParaRPr lang="en-US" altLang="en-US" sz="1200" dirty="0">
              <a:latin typeface="Reader"/>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en-US" sz="1200" dirty="0">
              <a:latin typeface="Reader"/>
            </a:endParaRPr>
          </a:p>
        </p:txBody>
      </p:sp>
      <p:sp>
        <p:nvSpPr>
          <p:cNvPr id="10" name="Content Placeholder 24">
            <a:extLst>
              <a:ext uri="{FF2B5EF4-FFF2-40B4-BE49-F238E27FC236}">
                <a16:creationId xmlns:a16="http://schemas.microsoft.com/office/drawing/2014/main" id="{2B04CEB6-E49D-D442-9E34-BDAF743E5C71}"/>
              </a:ext>
            </a:extLst>
          </p:cNvPr>
          <p:cNvSpPr>
            <a:spLocks noGrp="1"/>
          </p:cNvSpPr>
          <p:nvPr>
            <p:ph sz="quarter" idx="16" hasCustomPrompt="1"/>
          </p:nvPr>
        </p:nvSpPr>
        <p:spPr>
          <a:xfrm>
            <a:off x="4861378" y="2485117"/>
            <a:ext cx="7047589" cy="3422197"/>
          </a:xfrm>
        </p:spPr>
        <p:txBody>
          <a:bodyPr>
            <a:normAutofit/>
          </a:bodyPr>
          <a:lstStyle>
            <a:lvl1pPr marL="171450" marR="0" indent="-171450" algn="l" defTabSz="914400" rtl="0" eaLnBrk="1" fontAlgn="auto" latinLnBrk="0" hangingPunct="1">
              <a:lnSpc>
                <a:spcPct val="90000"/>
              </a:lnSpc>
              <a:spcBef>
                <a:spcPts val="1000"/>
              </a:spcBef>
              <a:spcAft>
                <a:spcPts val="0"/>
              </a:spcAft>
              <a:buClrTx/>
              <a:buSzTx/>
              <a:buFontTx/>
              <a:buBlip>
                <a:blip r:embed="rId3"/>
              </a:buBlip>
              <a:tabLst/>
              <a:defRPr sz="2000" b="0" i="0">
                <a:latin typeface="Avenir Roman"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1</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2</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3</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4</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5</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6</a:t>
            </a:r>
          </a:p>
          <a:p>
            <a:pPr marL="171450" marR="0" lvl="0" indent="-171450" algn="l" defTabSz="914400" rtl="0" eaLnBrk="1" fontAlgn="auto" latinLnBrk="0" hangingPunct="1">
              <a:lnSpc>
                <a:spcPct val="90000"/>
              </a:lnSpc>
              <a:spcBef>
                <a:spcPts val="1000"/>
              </a:spcBef>
              <a:spcAft>
                <a:spcPts val="0"/>
              </a:spcAft>
              <a:buClrTx/>
              <a:buSzTx/>
              <a:tabLst/>
              <a:defRPr/>
            </a:pPr>
            <a:r>
              <a:rPr lang="en-US" dirty="0"/>
              <a:t>Bullet 7</a:t>
            </a:r>
          </a:p>
          <a:p>
            <a:pPr marL="171450" marR="0" lvl="0" indent="-171450" algn="l" defTabSz="914400" rtl="0" eaLnBrk="1" fontAlgn="auto" latinLnBrk="0" hangingPunct="1">
              <a:lnSpc>
                <a:spcPct val="90000"/>
              </a:lnSpc>
              <a:spcBef>
                <a:spcPts val="1000"/>
              </a:spcBef>
              <a:spcAft>
                <a:spcPts val="0"/>
              </a:spcAft>
              <a:buClrTx/>
              <a:buSzTx/>
              <a:tabLst/>
              <a:defRPr/>
            </a:pPr>
            <a:endParaRPr lang="en-US" altLang="en-US" sz="1200" dirty="0">
              <a:latin typeface="Reader"/>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en-US" sz="1200" dirty="0">
              <a:latin typeface="Reader"/>
            </a:endParaRPr>
          </a:p>
        </p:txBody>
      </p:sp>
    </p:spTree>
    <p:extLst>
      <p:ext uri="{BB962C8B-B14F-4D97-AF65-F5344CB8AC3E}">
        <p14:creationId xmlns:p14="http://schemas.microsoft.com/office/powerpoint/2010/main" val="370816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D85397"/>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E068360A-1DA0-6C4F-96E9-90F33AE65E53}"/>
              </a:ext>
            </a:extLst>
          </p:cNvPr>
          <p:cNvSpPr/>
          <p:nvPr/>
        </p:nvSpPr>
        <p:spPr>
          <a:xfrm rot="16200000">
            <a:off x="5419725" y="85725"/>
            <a:ext cx="6858000" cy="6686550"/>
          </a:xfrm>
          <a:prstGeom prst="triangle">
            <a:avLst/>
          </a:prstGeom>
          <a:solidFill>
            <a:srgbClr val="AC0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3">
            <a:extLst>
              <a:ext uri="{FF2B5EF4-FFF2-40B4-BE49-F238E27FC236}">
                <a16:creationId xmlns:a16="http://schemas.microsoft.com/office/drawing/2014/main" id="{2FC71464-D17E-EE43-A6DC-C4CDD14C8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4">
            <a:extLst>
              <a:ext uri="{FF2B5EF4-FFF2-40B4-BE49-F238E27FC236}">
                <a16:creationId xmlns:a16="http://schemas.microsoft.com/office/drawing/2014/main" id="{534A9B29-173B-8047-93C3-B313FE511137}"/>
              </a:ext>
            </a:extLst>
          </p:cNvPr>
          <p:cNvSpPr>
            <a:spLocks noGrp="1"/>
          </p:cNvSpPr>
          <p:nvPr>
            <p:ph sz="quarter" idx="10" hasCustomPrompt="1"/>
          </p:nvPr>
        </p:nvSpPr>
        <p:spPr>
          <a:xfrm>
            <a:off x="514350" y="1406071"/>
            <a:ext cx="5480050" cy="2235200"/>
          </a:xfrm>
        </p:spPr>
        <p:txBody>
          <a:bodyPr/>
          <a:lstStyle>
            <a:lvl1pPr marL="0" indent="0">
              <a:buNone/>
              <a:defRPr sz="6000" b="0" i="0">
                <a:solidFill>
                  <a:schemeClr val="bg1"/>
                </a:solidFill>
                <a:latin typeface="Avenir Medium" panose="02000503020000020003" pitchFamily="2" charset="0"/>
              </a:defRPr>
            </a:lvl1pPr>
            <a:lvl2pPr>
              <a:defRPr b="0" i="0">
                <a:solidFill>
                  <a:schemeClr val="bg1"/>
                </a:solidFill>
                <a:latin typeface="Avenir Medium" panose="02000503020000020003" pitchFamily="2" charset="0"/>
              </a:defRPr>
            </a:lvl2pPr>
            <a:lvl3pPr>
              <a:defRPr b="0" i="0">
                <a:solidFill>
                  <a:schemeClr val="bg1"/>
                </a:solidFill>
                <a:latin typeface="Avenir Medium" panose="02000503020000020003" pitchFamily="2" charset="0"/>
              </a:defRPr>
            </a:lvl3pPr>
            <a:lvl4pPr>
              <a:defRPr b="0" i="0">
                <a:solidFill>
                  <a:schemeClr val="bg1"/>
                </a:solidFill>
                <a:latin typeface="Avenir Medium" panose="02000503020000020003" pitchFamily="2" charset="0"/>
              </a:defRPr>
            </a:lvl4pPr>
            <a:lvl5pPr>
              <a:defRPr b="0" i="0">
                <a:solidFill>
                  <a:schemeClr val="bg1"/>
                </a:solidFill>
                <a:latin typeface="Avenir Medium" panose="02000503020000020003" pitchFamily="2" charset="0"/>
              </a:defRPr>
            </a:lvl5pPr>
          </a:lstStyle>
          <a:p>
            <a:pPr lvl="0"/>
            <a:r>
              <a:rPr lang="en-US" dirty="0"/>
              <a:t>LIST OF ITEMS</a:t>
            </a:r>
          </a:p>
          <a:p>
            <a:pPr lvl="1"/>
            <a:r>
              <a:rPr lang="en-US" dirty="0"/>
              <a:t>Bullet</a:t>
            </a:r>
          </a:p>
          <a:p>
            <a:pPr lvl="1"/>
            <a:r>
              <a:rPr lang="en-US" dirty="0"/>
              <a:t>Bullet</a:t>
            </a:r>
          </a:p>
          <a:p>
            <a:pPr lvl="1"/>
            <a:r>
              <a:rPr lang="en-US" dirty="0"/>
              <a:t>Bullet</a:t>
            </a:r>
          </a:p>
          <a:p>
            <a:pPr lvl="1"/>
            <a:r>
              <a:rPr lang="en-US" dirty="0"/>
              <a:t>Bullet</a:t>
            </a:r>
          </a:p>
          <a:p>
            <a:pPr lvl="1"/>
            <a:endParaRPr lang="en-US" dirty="0"/>
          </a:p>
        </p:txBody>
      </p:sp>
    </p:spTree>
    <p:extLst>
      <p:ext uri="{BB962C8B-B14F-4D97-AF65-F5344CB8AC3E}">
        <p14:creationId xmlns:p14="http://schemas.microsoft.com/office/powerpoint/2010/main" val="1145994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A176"/>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E068360A-1DA0-6C4F-96E9-90F33AE65E53}"/>
              </a:ext>
            </a:extLst>
          </p:cNvPr>
          <p:cNvSpPr/>
          <p:nvPr/>
        </p:nvSpPr>
        <p:spPr>
          <a:xfrm rot="16200000">
            <a:off x="5419725" y="85725"/>
            <a:ext cx="6858000" cy="6686550"/>
          </a:xfrm>
          <a:prstGeom prst="triangle">
            <a:avLst/>
          </a:prstGeom>
          <a:solidFill>
            <a:srgbClr val="24D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3">
            <a:extLst>
              <a:ext uri="{FF2B5EF4-FFF2-40B4-BE49-F238E27FC236}">
                <a16:creationId xmlns:a16="http://schemas.microsoft.com/office/drawing/2014/main" id="{2FC71464-D17E-EE43-A6DC-C4CDD14C8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4">
            <a:extLst>
              <a:ext uri="{FF2B5EF4-FFF2-40B4-BE49-F238E27FC236}">
                <a16:creationId xmlns:a16="http://schemas.microsoft.com/office/drawing/2014/main" id="{534A9B29-173B-8047-93C3-B313FE511137}"/>
              </a:ext>
            </a:extLst>
          </p:cNvPr>
          <p:cNvSpPr>
            <a:spLocks noGrp="1"/>
          </p:cNvSpPr>
          <p:nvPr>
            <p:ph sz="quarter" idx="10" hasCustomPrompt="1"/>
          </p:nvPr>
        </p:nvSpPr>
        <p:spPr>
          <a:xfrm>
            <a:off x="514350" y="1406071"/>
            <a:ext cx="5480050" cy="2235200"/>
          </a:xfrm>
        </p:spPr>
        <p:txBody>
          <a:bodyPr/>
          <a:lstStyle>
            <a:lvl1pPr marL="0" indent="0">
              <a:buNone/>
              <a:defRPr sz="6000" b="0" i="0">
                <a:solidFill>
                  <a:schemeClr val="bg1"/>
                </a:solidFill>
                <a:latin typeface="Avenir Medium" panose="02000503020000020003" pitchFamily="2" charset="0"/>
              </a:defRPr>
            </a:lvl1pPr>
            <a:lvl2pPr>
              <a:defRPr b="0" i="0">
                <a:solidFill>
                  <a:schemeClr val="bg1"/>
                </a:solidFill>
                <a:latin typeface="Avenir Medium" panose="02000503020000020003" pitchFamily="2" charset="0"/>
              </a:defRPr>
            </a:lvl2pPr>
            <a:lvl3pPr>
              <a:defRPr b="0" i="0">
                <a:solidFill>
                  <a:schemeClr val="bg1"/>
                </a:solidFill>
                <a:latin typeface="Avenir Medium" panose="02000503020000020003" pitchFamily="2" charset="0"/>
              </a:defRPr>
            </a:lvl3pPr>
            <a:lvl4pPr>
              <a:defRPr b="0" i="0">
                <a:solidFill>
                  <a:schemeClr val="bg1"/>
                </a:solidFill>
                <a:latin typeface="Avenir Medium" panose="02000503020000020003" pitchFamily="2" charset="0"/>
              </a:defRPr>
            </a:lvl4pPr>
            <a:lvl5pPr>
              <a:defRPr b="0" i="0">
                <a:solidFill>
                  <a:schemeClr val="bg1"/>
                </a:solidFill>
                <a:latin typeface="Avenir Medium" panose="02000503020000020003" pitchFamily="2" charset="0"/>
              </a:defRPr>
            </a:lvl5pPr>
          </a:lstStyle>
          <a:p>
            <a:pPr lvl="0"/>
            <a:r>
              <a:rPr lang="en-US" dirty="0"/>
              <a:t>LIST OF ITEMS</a:t>
            </a:r>
          </a:p>
          <a:p>
            <a:pPr lvl="1"/>
            <a:r>
              <a:rPr lang="en-US" dirty="0"/>
              <a:t>Bullet</a:t>
            </a:r>
          </a:p>
          <a:p>
            <a:pPr lvl="1"/>
            <a:r>
              <a:rPr lang="en-US" dirty="0"/>
              <a:t>Bullet</a:t>
            </a:r>
          </a:p>
          <a:p>
            <a:pPr lvl="1"/>
            <a:r>
              <a:rPr lang="en-US" dirty="0"/>
              <a:t>Bullet</a:t>
            </a:r>
          </a:p>
          <a:p>
            <a:pPr lvl="1"/>
            <a:r>
              <a:rPr lang="en-US" dirty="0"/>
              <a:t>Bullet</a:t>
            </a:r>
          </a:p>
          <a:p>
            <a:pPr lvl="1"/>
            <a:endParaRPr lang="en-US" dirty="0"/>
          </a:p>
        </p:txBody>
      </p:sp>
    </p:spTree>
    <p:extLst>
      <p:ext uri="{BB962C8B-B14F-4D97-AF65-F5344CB8AC3E}">
        <p14:creationId xmlns:p14="http://schemas.microsoft.com/office/powerpoint/2010/main" val="392689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A176"/>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sp>
        <p:nvSpPr>
          <p:cNvPr id="8" name="Oval 7">
            <a:extLst>
              <a:ext uri="{FF2B5EF4-FFF2-40B4-BE49-F238E27FC236}">
                <a16:creationId xmlns:a16="http://schemas.microsoft.com/office/drawing/2014/main" id="{E7815B16-B06F-454D-A6E4-A10999821F5E}"/>
              </a:ext>
            </a:extLst>
          </p:cNvPr>
          <p:cNvSpPr/>
          <p:nvPr/>
        </p:nvSpPr>
        <p:spPr>
          <a:xfrm>
            <a:off x="2805113" y="138113"/>
            <a:ext cx="6581775" cy="6581775"/>
          </a:xfrm>
          <a:prstGeom prst="ellipse">
            <a:avLst/>
          </a:prstGeom>
          <a:solidFill>
            <a:srgbClr val="24D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3">
            <a:extLst>
              <a:ext uri="{FF2B5EF4-FFF2-40B4-BE49-F238E27FC236}">
                <a16:creationId xmlns:a16="http://schemas.microsoft.com/office/drawing/2014/main" id="{5C1D8B5E-E616-E649-A122-C9320B806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1822793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EC8122"/>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E068360A-1DA0-6C4F-96E9-90F33AE65E53}"/>
              </a:ext>
            </a:extLst>
          </p:cNvPr>
          <p:cNvSpPr/>
          <p:nvPr/>
        </p:nvSpPr>
        <p:spPr>
          <a:xfrm rot="16200000">
            <a:off x="5419725" y="85725"/>
            <a:ext cx="6858000" cy="6686550"/>
          </a:xfrm>
          <a:prstGeom prst="triangle">
            <a:avLst/>
          </a:prstGeom>
          <a:solidFill>
            <a:srgbClr val="FDB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3">
            <a:extLst>
              <a:ext uri="{FF2B5EF4-FFF2-40B4-BE49-F238E27FC236}">
                <a16:creationId xmlns:a16="http://schemas.microsoft.com/office/drawing/2014/main" id="{2FC71464-D17E-EE43-A6DC-C4CDD14C8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4">
            <a:extLst>
              <a:ext uri="{FF2B5EF4-FFF2-40B4-BE49-F238E27FC236}">
                <a16:creationId xmlns:a16="http://schemas.microsoft.com/office/drawing/2014/main" id="{534A9B29-173B-8047-93C3-B313FE511137}"/>
              </a:ext>
            </a:extLst>
          </p:cNvPr>
          <p:cNvSpPr>
            <a:spLocks noGrp="1"/>
          </p:cNvSpPr>
          <p:nvPr>
            <p:ph sz="quarter" idx="10" hasCustomPrompt="1"/>
          </p:nvPr>
        </p:nvSpPr>
        <p:spPr>
          <a:xfrm>
            <a:off x="514350" y="1406071"/>
            <a:ext cx="5480050" cy="2235200"/>
          </a:xfrm>
        </p:spPr>
        <p:txBody>
          <a:bodyPr/>
          <a:lstStyle>
            <a:lvl1pPr marL="0" indent="0">
              <a:buNone/>
              <a:defRPr sz="6000" b="0" i="0">
                <a:solidFill>
                  <a:schemeClr val="bg1"/>
                </a:solidFill>
                <a:latin typeface="Avenir Medium" panose="02000503020000020003" pitchFamily="2" charset="0"/>
              </a:defRPr>
            </a:lvl1pPr>
            <a:lvl2pPr>
              <a:defRPr b="0" i="0">
                <a:solidFill>
                  <a:schemeClr val="bg1"/>
                </a:solidFill>
                <a:latin typeface="Avenir Medium" panose="02000503020000020003" pitchFamily="2" charset="0"/>
              </a:defRPr>
            </a:lvl2pPr>
            <a:lvl3pPr>
              <a:defRPr b="0" i="0">
                <a:solidFill>
                  <a:schemeClr val="bg1"/>
                </a:solidFill>
                <a:latin typeface="Avenir Medium" panose="02000503020000020003" pitchFamily="2" charset="0"/>
              </a:defRPr>
            </a:lvl3pPr>
            <a:lvl4pPr>
              <a:defRPr b="0" i="0">
                <a:solidFill>
                  <a:schemeClr val="bg1"/>
                </a:solidFill>
                <a:latin typeface="Avenir Medium" panose="02000503020000020003" pitchFamily="2" charset="0"/>
              </a:defRPr>
            </a:lvl4pPr>
            <a:lvl5pPr>
              <a:defRPr b="0" i="0">
                <a:solidFill>
                  <a:schemeClr val="bg1"/>
                </a:solidFill>
                <a:latin typeface="Avenir Medium" panose="02000503020000020003" pitchFamily="2" charset="0"/>
              </a:defRPr>
            </a:lvl5pPr>
          </a:lstStyle>
          <a:p>
            <a:pPr lvl="0"/>
            <a:r>
              <a:rPr lang="en-US" dirty="0"/>
              <a:t>LIST OF ITEMS</a:t>
            </a:r>
          </a:p>
          <a:p>
            <a:pPr lvl="1"/>
            <a:r>
              <a:rPr lang="en-US" dirty="0"/>
              <a:t>Bullet</a:t>
            </a:r>
          </a:p>
          <a:p>
            <a:pPr lvl="1"/>
            <a:r>
              <a:rPr lang="en-US" dirty="0"/>
              <a:t>Bullet</a:t>
            </a:r>
          </a:p>
          <a:p>
            <a:pPr lvl="1"/>
            <a:r>
              <a:rPr lang="en-US" dirty="0"/>
              <a:t>Bullet</a:t>
            </a:r>
          </a:p>
          <a:p>
            <a:pPr lvl="1"/>
            <a:r>
              <a:rPr lang="en-US" dirty="0"/>
              <a:t>Bullet</a:t>
            </a:r>
          </a:p>
          <a:p>
            <a:pPr lvl="1"/>
            <a:endParaRPr lang="en-US" dirty="0"/>
          </a:p>
        </p:txBody>
      </p:sp>
    </p:spTree>
    <p:extLst>
      <p:ext uri="{BB962C8B-B14F-4D97-AF65-F5344CB8AC3E}">
        <p14:creationId xmlns:p14="http://schemas.microsoft.com/office/powerpoint/2010/main" val="3438983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1068DC"/>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E068360A-1DA0-6C4F-96E9-90F33AE65E53}"/>
              </a:ext>
            </a:extLst>
          </p:cNvPr>
          <p:cNvSpPr/>
          <p:nvPr/>
        </p:nvSpPr>
        <p:spPr>
          <a:xfrm rot="16200000">
            <a:off x="5419725" y="85725"/>
            <a:ext cx="6858000" cy="6686550"/>
          </a:xfrm>
          <a:prstGeom prst="triangle">
            <a:avLst/>
          </a:prstGeom>
          <a:solidFill>
            <a:srgbClr val="1E2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3">
            <a:extLst>
              <a:ext uri="{FF2B5EF4-FFF2-40B4-BE49-F238E27FC236}">
                <a16:creationId xmlns:a16="http://schemas.microsoft.com/office/drawing/2014/main" id="{2FC71464-D17E-EE43-A6DC-C4CDD14C8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4">
            <a:extLst>
              <a:ext uri="{FF2B5EF4-FFF2-40B4-BE49-F238E27FC236}">
                <a16:creationId xmlns:a16="http://schemas.microsoft.com/office/drawing/2014/main" id="{534A9B29-173B-8047-93C3-B313FE511137}"/>
              </a:ext>
            </a:extLst>
          </p:cNvPr>
          <p:cNvSpPr>
            <a:spLocks noGrp="1"/>
          </p:cNvSpPr>
          <p:nvPr>
            <p:ph sz="quarter" idx="10" hasCustomPrompt="1"/>
          </p:nvPr>
        </p:nvSpPr>
        <p:spPr>
          <a:xfrm>
            <a:off x="514350" y="1406071"/>
            <a:ext cx="5480050" cy="2235200"/>
          </a:xfrm>
        </p:spPr>
        <p:txBody>
          <a:bodyPr/>
          <a:lstStyle>
            <a:lvl1pPr marL="0" indent="0">
              <a:buNone/>
              <a:defRPr sz="6000" b="0" i="0">
                <a:solidFill>
                  <a:schemeClr val="bg1"/>
                </a:solidFill>
                <a:latin typeface="Avenir Medium" panose="02000503020000020003" pitchFamily="2" charset="0"/>
              </a:defRPr>
            </a:lvl1pPr>
            <a:lvl2pPr>
              <a:defRPr b="0" i="0">
                <a:solidFill>
                  <a:schemeClr val="bg1"/>
                </a:solidFill>
                <a:latin typeface="Avenir Medium" panose="02000503020000020003" pitchFamily="2" charset="0"/>
              </a:defRPr>
            </a:lvl2pPr>
            <a:lvl3pPr>
              <a:defRPr b="0" i="0">
                <a:solidFill>
                  <a:schemeClr val="bg1"/>
                </a:solidFill>
                <a:latin typeface="Avenir Medium" panose="02000503020000020003" pitchFamily="2" charset="0"/>
              </a:defRPr>
            </a:lvl3pPr>
            <a:lvl4pPr>
              <a:defRPr b="0" i="0">
                <a:solidFill>
                  <a:schemeClr val="bg1"/>
                </a:solidFill>
                <a:latin typeface="Avenir Medium" panose="02000503020000020003" pitchFamily="2" charset="0"/>
              </a:defRPr>
            </a:lvl4pPr>
            <a:lvl5pPr>
              <a:defRPr b="0" i="0">
                <a:solidFill>
                  <a:schemeClr val="bg1"/>
                </a:solidFill>
                <a:latin typeface="Avenir Medium" panose="02000503020000020003" pitchFamily="2" charset="0"/>
              </a:defRPr>
            </a:lvl5pPr>
          </a:lstStyle>
          <a:p>
            <a:pPr lvl="0"/>
            <a:r>
              <a:rPr lang="en-US" dirty="0"/>
              <a:t>LIST OF ITEMS</a:t>
            </a:r>
          </a:p>
          <a:p>
            <a:pPr lvl="1"/>
            <a:r>
              <a:rPr lang="en-US" dirty="0"/>
              <a:t>Bullet</a:t>
            </a:r>
          </a:p>
          <a:p>
            <a:pPr lvl="1"/>
            <a:r>
              <a:rPr lang="en-US" dirty="0"/>
              <a:t>Bullet</a:t>
            </a:r>
          </a:p>
          <a:p>
            <a:pPr lvl="1"/>
            <a:r>
              <a:rPr lang="en-US" dirty="0"/>
              <a:t>Bullet</a:t>
            </a:r>
          </a:p>
          <a:p>
            <a:pPr lvl="1"/>
            <a:r>
              <a:rPr lang="en-US" dirty="0"/>
              <a:t>Bullet</a:t>
            </a:r>
          </a:p>
          <a:p>
            <a:pPr lvl="1"/>
            <a:endParaRPr lang="en-US" dirty="0"/>
          </a:p>
        </p:txBody>
      </p:sp>
    </p:spTree>
    <p:extLst>
      <p:ext uri="{BB962C8B-B14F-4D97-AF65-F5344CB8AC3E}">
        <p14:creationId xmlns:p14="http://schemas.microsoft.com/office/powerpoint/2010/main" val="648839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Custom Layout">
    <p:bg>
      <p:bgPr>
        <a:solidFill>
          <a:srgbClr val="FDB12B"/>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FA5FF25-4258-4F4B-B77B-5A4374DD9E52}"/>
              </a:ext>
            </a:extLst>
          </p:cNvPr>
          <p:cNvSpPr/>
          <p:nvPr/>
        </p:nvSpPr>
        <p:spPr>
          <a:xfrm>
            <a:off x="2805113" y="138113"/>
            <a:ext cx="6581775" cy="6581775"/>
          </a:xfrm>
          <a:prstGeom prst="ellipse">
            <a:avLst/>
          </a:prstGeom>
          <a:solidFill>
            <a:srgbClr val="EC81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21">
            <a:extLst>
              <a:ext uri="{FF2B5EF4-FFF2-40B4-BE49-F238E27FC236}">
                <a16:creationId xmlns:a16="http://schemas.microsoft.com/office/drawing/2014/main" id="{CB697DA4-367A-FC4C-978E-3D1EED54D062}"/>
              </a:ext>
            </a:extLst>
          </p:cNvPr>
          <p:cNvSpPr>
            <a:spLocks noChangeArrowheads="1"/>
          </p:cNvSpPr>
          <p:nvPr/>
        </p:nvSpPr>
        <p:spPr bwMode="auto">
          <a:xfrm>
            <a:off x="4143375" y="2921000"/>
            <a:ext cx="3905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0">
                <a:solidFill>
                  <a:schemeClr val="bg1"/>
                </a:solidFill>
                <a:latin typeface="Reader"/>
                <a:ea typeface="Relative Book"/>
                <a:cs typeface="Relative Book"/>
              </a:rPr>
              <a:t>Thank You</a:t>
            </a:r>
          </a:p>
        </p:txBody>
      </p:sp>
      <p:pic>
        <p:nvPicPr>
          <p:cNvPr id="6" name="Picture 16">
            <a:extLst>
              <a:ext uri="{FF2B5EF4-FFF2-40B4-BE49-F238E27FC236}">
                <a16:creationId xmlns:a16="http://schemas.microsoft.com/office/drawing/2014/main" id="{0B01A9B3-66F5-1D47-AF96-AA1ED1A68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8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26D-1539-9A40-917A-88D97A527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9A23A-ED54-4B42-812F-18E0653E1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E450F-F06C-2B48-A5EF-92F9E406C189}"/>
              </a:ext>
            </a:extLst>
          </p:cNvPr>
          <p:cNvSpPr>
            <a:spLocks noGrp="1"/>
          </p:cNvSpPr>
          <p:nvPr>
            <p:ph type="dt" sz="half" idx="10"/>
          </p:nvPr>
        </p:nvSpPr>
        <p:spPr/>
        <p:txBody>
          <a:bodyPr/>
          <a:lstStyle/>
          <a:p>
            <a:fld id="{BB53ADED-CA23-CD40-8E45-C4715A3B4070}" type="datetimeFigureOut">
              <a:rPr lang="en-US" smtClean="0"/>
              <a:t>10/29/19</a:t>
            </a:fld>
            <a:endParaRPr lang="en-US"/>
          </a:p>
        </p:txBody>
      </p:sp>
      <p:sp>
        <p:nvSpPr>
          <p:cNvPr id="5" name="Footer Placeholder 4">
            <a:extLst>
              <a:ext uri="{FF2B5EF4-FFF2-40B4-BE49-F238E27FC236}">
                <a16:creationId xmlns:a16="http://schemas.microsoft.com/office/drawing/2014/main" id="{3F365BE5-E53D-DE43-80A8-91ED53E64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39566-4539-1A4A-86D0-B3653AE8FA7E}"/>
              </a:ext>
            </a:extLst>
          </p:cNvPr>
          <p:cNvSpPr>
            <a:spLocks noGrp="1"/>
          </p:cNvSpPr>
          <p:nvPr>
            <p:ph type="sldNum" sz="quarter" idx="12"/>
          </p:nvPr>
        </p:nvSpPr>
        <p:spPr/>
        <p:txBody>
          <a:bodyPr/>
          <a:lstStyle/>
          <a:p>
            <a:fld id="{4A2F7084-D495-E140-BDB6-0D2F1D28EE26}" type="slidenum">
              <a:rPr lang="en-US" smtClean="0"/>
              <a:t>‹#›</a:t>
            </a:fld>
            <a:endParaRPr lang="en-US"/>
          </a:p>
        </p:txBody>
      </p:sp>
    </p:spTree>
    <p:extLst>
      <p:ext uri="{BB962C8B-B14F-4D97-AF65-F5344CB8AC3E}">
        <p14:creationId xmlns:p14="http://schemas.microsoft.com/office/powerpoint/2010/main" val="180019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BE0052"/>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sp>
        <p:nvSpPr>
          <p:cNvPr id="6" name="Oval 5">
            <a:extLst>
              <a:ext uri="{FF2B5EF4-FFF2-40B4-BE49-F238E27FC236}">
                <a16:creationId xmlns:a16="http://schemas.microsoft.com/office/drawing/2014/main" id="{735DF03D-BBB3-8447-BAA3-56912A2FEDBB}"/>
              </a:ext>
            </a:extLst>
          </p:cNvPr>
          <p:cNvSpPr/>
          <p:nvPr/>
        </p:nvSpPr>
        <p:spPr>
          <a:xfrm>
            <a:off x="2805113" y="138113"/>
            <a:ext cx="6581775" cy="6581775"/>
          </a:xfrm>
          <a:prstGeom prst="ellipse">
            <a:avLst/>
          </a:prstGeom>
          <a:solidFill>
            <a:srgbClr val="D853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a:extLst>
              <a:ext uri="{FF2B5EF4-FFF2-40B4-BE49-F238E27FC236}">
                <a16:creationId xmlns:a16="http://schemas.microsoft.com/office/drawing/2014/main" id="{7DF89B07-9065-AD40-9764-73CA3CF27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184393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bg>
      <p:bgPr>
        <a:solidFill>
          <a:srgbClr val="FDB12B"/>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sp>
        <p:nvSpPr>
          <p:cNvPr id="6" name="Oval 5">
            <a:extLst>
              <a:ext uri="{FF2B5EF4-FFF2-40B4-BE49-F238E27FC236}">
                <a16:creationId xmlns:a16="http://schemas.microsoft.com/office/drawing/2014/main" id="{31EE3051-192F-4D44-B73D-EA88BF5CF722}"/>
              </a:ext>
            </a:extLst>
          </p:cNvPr>
          <p:cNvSpPr/>
          <p:nvPr/>
        </p:nvSpPr>
        <p:spPr>
          <a:xfrm>
            <a:off x="2805113" y="138113"/>
            <a:ext cx="6581775" cy="6581775"/>
          </a:xfrm>
          <a:prstGeom prst="ellipse">
            <a:avLst/>
          </a:prstGeom>
          <a:solidFill>
            <a:srgbClr val="EC81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50952E48-CC17-0F40-B1FC-4D68AEF6F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3915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00A176"/>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pic>
        <p:nvPicPr>
          <p:cNvPr id="8" name="Picture 2">
            <a:extLst>
              <a:ext uri="{FF2B5EF4-FFF2-40B4-BE49-F238E27FC236}">
                <a16:creationId xmlns:a16="http://schemas.microsoft.com/office/drawing/2014/main" id="{CADA12B8-DB89-C241-BA3B-CD2481B1D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38113"/>
            <a:ext cx="65817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62A0B902-7B7D-494B-ACF4-CD4378306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19526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bg>
      <p:bgPr>
        <a:solidFill>
          <a:srgbClr val="AC0B59"/>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pic>
        <p:nvPicPr>
          <p:cNvPr id="8" name="Picture 2">
            <a:extLst>
              <a:ext uri="{FF2B5EF4-FFF2-40B4-BE49-F238E27FC236}">
                <a16:creationId xmlns:a16="http://schemas.microsoft.com/office/drawing/2014/main" id="{CADA12B8-DB89-C241-BA3B-CD2481B1D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38113"/>
            <a:ext cx="65817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62A0B902-7B7D-494B-ACF4-CD4378306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153489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FDB12B"/>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pic>
        <p:nvPicPr>
          <p:cNvPr id="8" name="Picture 2">
            <a:extLst>
              <a:ext uri="{FF2B5EF4-FFF2-40B4-BE49-F238E27FC236}">
                <a16:creationId xmlns:a16="http://schemas.microsoft.com/office/drawing/2014/main" id="{CADA12B8-DB89-C241-BA3B-CD2481B1D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38113"/>
            <a:ext cx="65817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62A0B902-7B7D-494B-ACF4-CD4378306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186555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itle Slide">
    <p:bg>
      <p:bgPr>
        <a:solidFill>
          <a:srgbClr val="1E23B4"/>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E314C573-CE9B-AD4D-B75E-3505E6F6BD94}"/>
              </a:ext>
            </a:extLst>
          </p:cNvPr>
          <p:cNvSpPr>
            <a:spLocks noChangeArrowheads="1"/>
          </p:cNvSpPr>
          <p:nvPr/>
        </p:nvSpPr>
        <p:spPr bwMode="auto">
          <a:xfrm>
            <a:off x="10517188" y="63277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WWW.CCSA.ORG</a:t>
            </a:r>
            <a:r>
              <a:rPr lang="en-US" altLang="en-US" sz="1000" dirty="0">
                <a:solidFill>
                  <a:srgbClr val="FFFFFF"/>
                </a:solidFill>
                <a:latin typeface="Relative 10 Pitch"/>
                <a:ea typeface="Relative 10 Pitch"/>
                <a:cs typeface="Relative 10 Pitch"/>
              </a:rPr>
              <a:t> </a:t>
            </a:r>
          </a:p>
        </p:txBody>
      </p:sp>
      <p:pic>
        <p:nvPicPr>
          <p:cNvPr id="8" name="Picture 2">
            <a:extLst>
              <a:ext uri="{FF2B5EF4-FFF2-40B4-BE49-F238E27FC236}">
                <a16:creationId xmlns:a16="http://schemas.microsoft.com/office/drawing/2014/main" id="{CADA12B8-DB89-C241-BA3B-CD2481B1D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38113"/>
            <a:ext cx="65817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62A0B902-7B7D-494B-ACF4-CD4378306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2952750"/>
            <a:ext cx="5006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F04250D4-BE5C-BF45-8E34-D0B70FEFE777}"/>
              </a:ext>
            </a:extLst>
          </p:cNvPr>
          <p:cNvSpPr>
            <a:spLocks noChangeArrowheads="1"/>
          </p:cNvSpPr>
          <p:nvPr/>
        </p:nvSpPr>
        <p:spPr bwMode="auto">
          <a:xfrm>
            <a:off x="342900" y="6327775"/>
            <a:ext cx="10366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rgbClr val="FFFFFF"/>
                </a:solidFill>
                <a:latin typeface="Reader"/>
                <a:ea typeface="Relative Book"/>
                <a:cs typeface="Relative Book"/>
              </a:rPr>
              <a:t>1107 9TH ST. SUITE 200, SACRAMENTO, CA 95814  •  P:  1 (916) 448 0995  •  F:  1 (916) 448 0998</a:t>
            </a:r>
            <a:r>
              <a:rPr lang="en-US" altLang="en-US" sz="1000" dirty="0">
                <a:solidFill>
                  <a:srgbClr val="FFFFFF"/>
                </a:solidFill>
                <a:latin typeface="Relative Medium"/>
                <a:ea typeface="Relative Medium"/>
                <a:cs typeface="Relative Medium"/>
              </a:rPr>
              <a:t> </a:t>
            </a:r>
          </a:p>
        </p:txBody>
      </p:sp>
    </p:spTree>
    <p:extLst>
      <p:ext uri="{BB962C8B-B14F-4D97-AF65-F5344CB8AC3E}">
        <p14:creationId xmlns:p14="http://schemas.microsoft.com/office/powerpoint/2010/main" val="103940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24DEA4"/>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C2F7AC43-D2CA-0E46-AF1C-E1607904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6550"/>
            <a:ext cx="2228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4">
            <a:extLst>
              <a:ext uri="{FF2B5EF4-FFF2-40B4-BE49-F238E27FC236}">
                <a16:creationId xmlns:a16="http://schemas.microsoft.com/office/drawing/2014/main" id="{56F329CD-9CB8-4942-8AEE-58C903942601}"/>
              </a:ext>
            </a:extLst>
          </p:cNvPr>
          <p:cNvSpPr>
            <a:spLocks noGrp="1"/>
          </p:cNvSpPr>
          <p:nvPr>
            <p:ph sz="quarter" idx="10" hasCustomPrompt="1"/>
          </p:nvPr>
        </p:nvSpPr>
        <p:spPr>
          <a:xfrm>
            <a:off x="514350" y="3543300"/>
            <a:ext cx="6038850" cy="2047875"/>
          </a:xfrm>
        </p:spPr>
        <p:txBody>
          <a:bodyPr>
            <a:normAutofit/>
          </a:bodyPr>
          <a:lstStyle>
            <a:lvl1pPr marL="0" indent="0" eaLnBrk="1" hangingPunct="1">
              <a:buNone/>
              <a:defRPr sz="6000" b="0" i="0">
                <a:solidFill>
                  <a:schemeClr val="bg1"/>
                </a:solidFill>
                <a:latin typeface="Avenir Medium" panose="02000503020000020003" pitchFamily="2" charset="0"/>
              </a:defRPr>
            </a:lvl1pPr>
          </a:lstStyle>
          <a:p>
            <a:pPr eaLnBrk="1" hangingPunct="1"/>
            <a:r>
              <a:rPr lang="en-US" altLang="en-US" sz="6000" dirty="0">
                <a:solidFill>
                  <a:srgbClr val="FFFFFF"/>
                </a:solidFill>
                <a:latin typeface="Reader"/>
                <a:ea typeface="Relative Book"/>
                <a:cs typeface="Relative Book"/>
              </a:rPr>
              <a:t>Title Slide</a:t>
            </a:r>
            <a:endParaRPr lang="en-US" altLang="en-US" sz="2800" dirty="0">
              <a:solidFill>
                <a:srgbClr val="FFFFFF"/>
              </a:solidFill>
              <a:latin typeface="Reader"/>
              <a:ea typeface="Relative Book"/>
              <a:cs typeface="Relative Book"/>
            </a:endParaRPr>
          </a:p>
        </p:txBody>
      </p:sp>
      <p:sp>
        <p:nvSpPr>
          <p:cNvPr id="18" name="Title 17">
            <a:extLst>
              <a:ext uri="{FF2B5EF4-FFF2-40B4-BE49-F238E27FC236}">
                <a16:creationId xmlns:a16="http://schemas.microsoft.com/office/drawing/2014/main" id="{C305E7C6-C845-AD41-A54A-D9ACF5CEC227}"/>
              </a:ext>
            </a:extLst>
          </p:cNvPr>
          <p:cNvSpPr>
            <a:spLocks noGrp="1"/>
          </p:cNvSpPr>
          <p:nvPr>
            <p:ph type="title" hasCustomPrompt="1"/>
          </p:nvPr>
        </p:nvSpPr>
        <p:spPr>
          <a:xfrm>
            <a:off x="514350" y="2932112"/>
            <a:ext cx="4972050" cy="496888"/>
          </a:xfrm>
        </p:spPr>
        <p:txBody>
          <a:bodyPr>
            <a:normAutofit/>
          </a:bodyPr>
          <a:lstStyle>
            <a:lvl1pPr eaLnBrk="1" hangingPunct="1">
              <a:defRPr sz="1200" b="0" i="0">
                <a:solidFill>
                  <a:schemeClr val="bg1"/>
                </a:solidFill>
                <a:latin typeface="Avenir Medium" panose="02000503020000020003" pitchFamily="2" charset="0"/>
              </a:defRPr>
            </a:lvl1pPr>
          </a:lstStyle>
          <a:p>
            <a:pPr eaLnBrk="1" hangingPunct="1"/>
            <a:r>
              <a:rPr lang="en-US" altLang="en-US" sz="1200" dirty="0">
                <a:solidFill>
                  <a:srgbClr val="FFFFFF"/>
                </a:solidFill>
                <a:latin typeface="Reader"/>
                <a:ea typeface="Relative Medium"/>
                <a:cs typeface="Relative Medium"/>
              </a:rPr>
              <a:t>SUBTITLE</a:t>
            </a:r>
            <a:endParaRPr lang="en-US" altLang="en-US" sz="4400" dirty="0">
              <a:solidFill>
                <a:srgbClr val="FFFFFF"/>
              </a:solidFill>
              <a:latin typeface="Relative Medium"/>
              <a:ea typeface="Relative Medium"/>
              <a:cs typeface="Relative Medium"/>
            </a:endParaRPr>
          </a:p>
        </p:txBody>
      </p:sp>
    </p:spTree>
    <p:extLst>
      <p:ext uri="{BB962C8B-B14F-4D97-AF65-F5344CB8AC3E}">
        <p14:creationId xmlns:p14="http://schemas.microsoft.com/office/powerpoint/2010/main" val="32123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D418A6-3A6C-C44A-B470-E93D1F827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en-US" sz="4800" dirty="0">
                <a:latin typeface="Reader"/>
                <a:ea typeface="Relative Book"/>
                <a:cs typeface="Relative Book"/>
              </a:rPr>
              <a:t>Lorem ipsum lorem ipsum</a:t>
            </a:r>
            <a:endParaRPr lang="en-US" dirty="0"/>
          </a:p>
        </p:txBody>
      </p:sp>
      <p:sp>
        <p:nvSpPr>
          <p:cNvPr id="3" name="Text Placeholder 2">
            <a:extLst>
              <a:ext uri="{FF2B5EF4-FFF2-40B4-BE49-F238E27FC236}">
                <a16:creationId xmlns:a16="http://schemas.microsoft.com/office/drawing/2014/main" id="{81D541E8-E672-1443-8885-45BB033F1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r>
              <a:rPr lang="en-US" altLang="en-US" sz="2400" dirty="0">
                <a:latin typeface="Reader"/>
              </a:rPr>
              <a:t>Lorem ipsum</a:t>
            </a:r>
          </a:p>
          <a:p>
            <a:pPr lvl="1"/>
            <a:r>
              <a:rPr lang="en-US" sz="2400" dirty="0">
                <a:latin typeface="Reader"/>
              </a:rPr>
              <a:t>Lorem ipsum</a:t>
            </a:r>
            <a:endParaRPr lang="en-US" dirty="0"/>
          </a:p>
        </p:txBody>
      </p:sp>
      <p:sp>
        <p:nvSpPr>
          <p:cNvPr id="6" name="Slide Number Placeholder 5">
            <a:extLst>
              <a:ext uri="{FF2B5EF4-FFF2-40B4-BE49-F238E27FC236}">
                <a16:creationId xmlns:a16="http://schemas.microsoft.com/office/drawing/2014/main" id="{CDFD3D35-9C34-1E48-B6F9-98A59ADE3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7084-D495-E140-BDB6-0D2F1D28EE26}" type="slidenum">
              <a:rPr lang="en-US" smtClean="0"/>
              <a:t>‹#›</a:t>
            </a:fld>
            <a:endParaRPr lang="en-US"/>
          </a:p>
        </p:txBody>
      </p:sp>
    </p:spTree>
    <p:extLst>
      <p:ext uri="{BB962C8B-B14F-4D97-AF65-F5344CB8AC3E}">
        <p14:creationId xmlns:p14="http://schemas.microsoft.com/office/powerpoint/2010/main" val="2288601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500" b="0" i="0" kern="1200">
          <a:solidFill>
            <a:schemeClr val="tx1"/>
          </a:solidFill>
          <a:latin typeface="Avenir Medium"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www.eventbrite.com/o/ccsa-3038201574"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mailto:jnewburn@ccsa.org"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hyperlink" Target="mailto:jslakey@ccs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21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A0972-3A1E-F34E-88C5-70077B2FAAD6}"/>
              </a:ext>
            </a:extLst>
          </p:cNvPr>
          <p:cNvSpPr>
            <a:spLocks noGrp="1"/>
          </p:cNvSpPr>
          <p:nvPr>
            <p:ph sz="quarter" idx="10"/>
          </p:nvPr>
        </p:nvSpPr>
        <p:spPr>
          <a:xfrm>
            <a:off x="514350" y="2311400"/>
            <a:ext cx="4957763" cy="3661888"/>
          </a:xfrm>
        </p:spPr>
        <p:txBody>
          <a:bodyPr>
            <a:normAutofit/>
          </a:bodyPr>
          <a:lstStyle/>
          <a:p>
            <a:pPr lvl="0"/>
            <a:r>
              <a:rPr lang="en-US" sz="2800" dirty="0"/>
              <a:t>Population of students</a:t>
            </a:r>
          </a:p>
          <a:p>
            <a:pPr lvl="0"/>
            <a:endParaRPr lang="en-US" sz="2800" dirty="0"/>
          </a:p>
          <a:p>
            <a:pPr lvl="0"/>
            <a:r>
              <a:rPr lang="en-US" sz="2800" dirty="0"/>
              <a:t>Specific need you’re filling</a:t>
            </a:r>
          </a:p>
          <a:p>
            <a:pPr lvl="0"/>
            <a:endParaRPr lang="en-US" sz="2800" dirty="0"/>
          </a:p>
          <a:p>
            <a:pPr lvl="0"/>
            <a:r>
              <a:rPr lang="en-US" sz="2800" dirty="0"/>
              <a:t>Tracking academic growth</a:t>
            </a:r>
          </a:p>
          <a:p>
            <a:endParaRPr lang="en-US" sz="2800" dirty="0"/>
          </a:p>
        </p:txBody>
      </p:sp>
      <p:sp>
        <p:nvSpPr>
          <p:cNvPr id="4" name="TextBox 3">
            <a:extLst>
              <a:ext uri="{FF2B5EF4-FFF2-40B4-BE49-F238E27FC236}">
                <a16:creationId xmlns:a16="http://schemas.microsoft.com/office/drawing/2014/main" id="{801DEF45-5EF9-4478-9F2B-B8E92D3871E9}"/>
              </a:ext>
            </a:extLst>
          </p:cNvPr>
          <p:cNvSpPr txBox="1"/>
          <p:nvPr/>
        </p:nvSpPr>
        <p:spPr>
          <a:xfrm>
            <a:off x="2111433" y="212928"/>
            <a:ext cx="7032567" cy="1446550"/>
          </a:xfrm>
          <a:prstGeom prst="rect">
            <a:avLst/>
          </a:prstGeom>
          <a:noFill/>
        </p:spPr>
        <p:txBody>
          <a:bodyPr wrap="square" rtlCol="0">
            <a:spAutoFit/>
          </a:bodyPr>
          <a:lstStyle/>
          <a:p>
            <a:pPr algn="ctr"/>
            <a:r>
              <a:rPr lang="en-US" sz="4400" b="1" dirty="0">
                <a:solidFill>
                  <a:srgbClr val="1A00BA"/>
                </a:solidFill>
              </a:rPr>
              <a:t>Personalized Learning Schools</a:t>
            </a:r>
          </a:p>
        </p:txBody>
      </p:sp>
    </p:spTree>
    <p:extLst>
      <p:ext uri="{BB962C8B-B14F-4D97-AF65-F5344CB8AC3E}">
        <p14:creationId xmlns:p14="http://schemas.microsoft.com/office/powerpoint/2010/main" val="204540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2EEBD-0609-444C-B8E8-F2A5E5BE1E13}"/>
              </a:ext>
            </a:extLst>
          </p:cNvPr>
          <p:cNvSpPr>
            <a:spLocks noGrp="1"/>
          </p:cNvSpPr>
          <p:nvPr>
            <p:ph sz="quarter" idx="10"/>
          </p:nvPr>
        </p:nvSpPr>
        <p:spPr>
          <a:xfrm>
            <a:off x="514350" y="3543300"/>
            <a:ext cx="8421832" cy="2047875"/>
          </a:xfrm>
        </p:spPr>
        <p:txBody>
          <a:bodyPr>
            <a:normAutofit fontScale="92500"/>
          </a:bodyPr>
          <a:lstStyle/>
          <a:p>
            <a:r>
              <a:rPr lang="en-US" b="1" dirty="0"/>
              <a:t>1. What unique student population do you serve?</a:t>
            </a:r>
          </a:p>
        </p:txBody>
      </p:sp>
    </p:spTree>
    <p:extLst>
      <p:ext uri="{BB962C8B-B14F-4D97-AF65-F5344CB8AC3E}">
        <p14:creationId xmlns:p14="http://schemas.microsoft.com/office/powerpoint/2010/main" val="32714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147ADC-3574-EF46-8D6D-8CFC8C0A530E}"/>
              </a:ext>
            </a:extLst>
          </p:cNvPr>
          <p:cNvGraphicFramePr>
            <a:graphicFrameLocks noGrp="1"/>
          </p:cNvGraphicFramePr>
          <p:nvPr>
            <p:ph sz="quarter" idx="10"/>
            <p:extLst>
              <p:ext uri="{D42A27DB-BD31-4B8C-83A1-F6EECF244321}">
                <p14:modId xmlns:p14="http://schemas.microsoft.com/office/powerpoint/2010/main" val="1590813614"/>
              </p:ext>
            </p:extLst>
          </p:nvPr>
        </p:nvGraphicFramePr>
        <p:xfrm>
          <a:off x="514350" y="2729115"/>
          <a:ext cx="11169650" cy="2656840"/>
        </p:xfrm>
        <a:graphic>
          <a:graphicData uri="http://schemas.openxmlformats.org/drawingml/2006/table">
            <a:tbl>
              <a:tblPr firstRow="1" bandRow="1">
                <a:tableStyleId>{1FECB4D8-DB02-4DC6-A0A2-4F2EBAE1DC90}</a:tableStyleId>
              </a:tblPr>
              <a:tblGrid>
                <a:gridCol w="3739243">
                  <a:extLst>
                    <a:ext uri="{9D8B030D-6E8A-4147-A177-3AD203B41FA5}">
                      <a16:colId xmlns:a16="http://schemas.microsoft.com/office/drawing/2014/main" val="1246666596"/>
                    </a:ext>
                  </a:extLst>
                </a:gridCol>
                <a:gridCol w="1592036">
                  <a:extLst>
                    <a:ext uri="{9D8B030D-6E8A-4147-A177-3AD203B41FA5}">
                      <a16:colId xmlns:a16="http://schemas.microsoft.com/office/drawing/2014/main" val="1558346908"/>
                    </a:ext>
                  </a:extLst>
                </a:gridCol>
                <a:gridCol w="2139042">
                  <a:extLst>
                    <a:ext uri="{9D8B030D-6E8A-4147-A177-3AD203B41FA5}">
                      <a16:colId xmlns:a16="http://schemas.microsoft.com/office/drawing/2014/main" val="3763632721"/>
                    </a:ext>
                  </a:extLst>
                </a:gridCol>
                <a:gridCol w="2090058">
                  <a:extLst>
                    <a:ext uri="{9D8B030D-6E8A-4147-A177-3AD203B41FA5}">
                      <a16:colId xmlns:a16="http://schemas.microsoft.com/office/drawing/2014/main" val="2173312156"/>
                    </a:ext>
                  </a:extLst>
                </a:gridCol>
                <a:gridCol w="1609271">
                  <a:extLst>
                    <a:ext uri="{9D8B030D-6E8A-4147-A177-3AD203B41FA5}">
                      <a16:colId xmlns:a16="http://schemas.microsoft.com/office/drawing/2014/main" val="1947782764"/>
                    </a:ext>
                  </a:extLst>
                </a:gridCol>
              </a:tblGrid>
              <a:tr h="370840">
                <a:tc>
                  <a:txBody>
                    <a:bodyPr/>
                    <a:lstStyle/>
                    <a:p>
                      <a:endParaRPr lang="en-US" dirty="0"/>
                    </a:p>
                  </a:txBody>
                  <a:tcPr marL="97127" marR="97127"/>
                </a:tc>
                <a:tc>
                  <a:txBody>
                    <a:bodyPr/>
                    <a:lstStyle/>
                    <a:p>
                      <a:pPr algn="ctr"/>
                      <a:r>
                        <a:rPr lang="en-US" dirty="0"/>
                        <a:t>2015</a:t>
                      </a:r>
                    </a:p>
                  </a:txBody>
                  <a:tcPr marL="97127" marR="97127" anchor="ctr"/>
                </a:tc>
                <a:tc>
                  <a:txBody>
                    <a:bodyPr/>
                    <a:lstStyle/>
                    <a:p>
                      <a:pPr algn="ctr"/>
                      <a:r>
                        <a:rPr lang="en-US" dirty="0"/>
                        <a:t>2016</a:t>
                      </a:r>
                    </a:p>
                  </a:txBody>
                  <a:tcPr marL="97127" marR="97127" anchor="ctr"/>
                </a:tc>
                <a:tc>
                  <a:txBody>
                    <a:bodyPr/>
                    <a:lstStyle/>
                    <a:p>
                      <a:pPr algn="ctr"/>
                      <a:r>
                        <a:rPr lang="en-US" dirty="0"/>
                        <a:t>2017</a:t>
                      </a:r>
                    </a:p>
                  </a:txBody>
                  <a:tcPr marL="97127" marR="97127" anchor="ctr"/>
                </a:tc>
                <a:tc>
                  <a:txBody>
                    <a:bodyPr/>
                    <a:lstStyle/>
                    <a:p>
                      <a:pPr algn="ctr"/>
                      <a:r>
                        <a:rPr lang="en-US" dirty="0"/>
                        <a:t>2018</a:t>
                      </a:r>
                    </a:p>
                  </a:txBody>
                  <a:tcPr marL="97127" marR="97127" anchor="ctr"/>
                </a:tc>
                <a:extLst>
                  <a:ext uri="{0D108BD9-81ED-4DB2-BD59-A6C34878D82A}">
                    <a16:rowId xmlns:a16="http://schemas.microsoft.com/office/drawing/2014/main" val="4167049078"/>
                  </a:ext>
                </a:extLst>
              </a:tr>
              <a:tr h="370840">
                <a:tc>
                  <a:txBody>
                    <a:bodyPr/>
                    <a:lstStyle/>
                    <a:p>
                      <a:r>
                        <a:rPr lang="en-US" sz="2400" dirty="0"/>
                        <a:t>Speech and language</a:t>
                      </a:r>
                    </a:p>
                  </a:txBody>
                  <a:tcPr marL="97127" marR="97127"/>
                </a:tc>
                <a:tc>
                  <a:txBody>
                    <a:bodyPr/>
                    <a:lstStyle/>
                    <a:p>
                      <a:pPr algn="ctr"/>
                      <a:r>
                        <a:rPr lang="en-US" dirty="0"/>
                        <a:t>17</a:t>
                      </a:r>
                    </a:p>
                  </a:txBody>
                  <a:tcPr marL="97127" marR="97127" anchor="ctr"/>
                </a:tc>
                <a:tc>
                  <a:txBody>
                    <a:bodyPr/>
                    <a:lstStyle/>
                    <a:p>
                      <a:pPr algn="ctr"/>
                      <a:r>
                        <a:rPr lang="en-US" dirty="0"/>
                        <a:t>18</a:t>
                      </a:r>
                    </a:p>
                  </a:txBody>
                  <a:tcPr marL="97127" marR="97127" anchor="ctr"/>
                </a:tc>
                <a:tc>
                  <a:txBody>
                    <a:bodyPr/>
                    <a:lstStyle/>
                    <a:p>
                      <a:pPr algn="ctr"/>
                      <a:r>
                        <a:rPr lang="en-US" dirty="0"/>
                        <a:t>17</a:t>
                      </a:r>
                    </a:p>
                  </a:txBody>
                  <a:tcPr marL="97127" marR="97127" anchor="ctr"/>
                </a:tc>
                <a:tc>
                  <a:txBody>
                    <a:bodyPr/>
                    <a:lstStyle/>
                    <a:p>
                      <a:pPr algn="ctr"/>
                      <a:r>
                        <a:rPr lang="en-US" dirty="0"/>
                        <a:t>16</a:t>
                      </a:r>
                    </a:p>
                  </a:txBody>
                  <a:tcPr marL="97127" marR="97127" anchor="ctr"/>
                </a:tc>
                <a:extLst>
                  <a:ext uri="{0D108BD9-81ED-4DB2-BD59-A6C34878D82A}">
                    <a16:rowId xmlns:a16="http://schemas.microsoft.com/office/drawing/2014/main" val="3860513366"/>
                  </a:ext>
                </a:extLst>
              </a:tr>
              <a:tr h="370840">
                <a:tc>
                  <a:txBody>
                    <a:bodyPr/>
                    <a:lstStyle/>
                    <a:p>
                      <a:r>
                        <a:rPr lang="en-US" sz="2400" dirty="0"/>
                        <a:t>Specific learning disability</a:t>
                      </a:r>
                    </a:p>
                  </a:txBody>
                  <a:tcPr marL="97127" marR="97127"/>
                </a:tc>
                <a:tc>
                  <a:txBody>
                    <a:bodyPr/>
                    <a:lstStyle/>
                    <a:p>
                      <a:pPr algn="ctr"/>
                      <a:r>
                        <a:rPr lang="en-US" dirty="0"/>
                        <a:t>8</a:t>
                      </a:r>
                    </a:p>
                  </a:txBody>
                  <a:tcPr marL="97127" marR="97127" anchor="ctr"/>
                </a:tc>
                <a:tc>
                  <a:txBody>
                    <a:bodyPr/>
                    <a:lstStyle/>
                    <a:p>
                      <a:pPr algn="ctr"/>
                      <a:r>
                        <a:rPr lang="en-US" dirty="0"/>
                        <a:t>8</a:t>
                      </a:r>
                    </a:p>
                  </a:txBody>
                  <a:tcPr marL="97127" marR="97127" anchor="ctr"/>
                </a:tc>
                <a:tc>
                  <a:txBody>
                    <a:bodyPr/>
                    <a:lstStyle/>
                    <a:p>
                      <a:pPr algn="ctr"/>
                      <a:r>
                        <a:rPr lang="en-US" dirty="0"/>
                        <a:t>7</a:t>
                      </a:r>
                    </a:p>
                  </a:txBody>
                  <a:tcPr marL="97127" marR="97127" anchor="ctr"/>
                </a:tc>
                <a:tc>
                  <a:txBody>
                    <a:bodyPr/>
                    <a:lstStyle/>
                    <a:p>
                      <a:pPr algn="ctr"/>
                      <a:r>
                        <a:rPr lang="en-US" dirty="0"/>
                        <a:t>9</a:t>
                      </a:r>
                    </a:p>
                  </a:txBody>
                  <a:tcPr marL="97127" marR="97127" anchor="ctr"/>
                </a:tc>
                <a:extLst>
                  <a:ext uri="{0D108BD9-81ED-4DB2-BD59-A6C34878D82A}">
                    <a16:rowId xmlns:a16="http://schemas.microsoft.com/office/drawing/2014/main" val="2376325539"/>
                  </a:ext>
                </a:extLst>
              </a:tr>
              <a:tr h="370840">
                <a:tc>
                  <a:txBody>
                    <a:bodyPr/>
                    <a:lstStyle/>
                    <a:p>
                      <a:r>
                        <a:rPr lang="en-US" sz="2400" dirty="0"/>
                        <a:t>Other health impairment</a:t>
                      </a:r>
                    </a:p>
                  </a:txBody>
                  <a:tcPr marL="97127" marR="97127"/>
                </a:tc>
                <a:tc>
                  <a:txBody>
                    <a:bodyPr/>
                    <a:lstStyle/>
                    <a:p>
                      <a:pPr algn="ctr"/>
                      <a:r>
                        <a:rPr lang="en-US" dirty="0"/>
                        <a:t>8</a:t>
                      </a:r>
                    </a:p>
                  </a:txBody>
                  <a:tcPr marL="97127" marR="97127" anchor="ctr"/>
                </a:tc>
                <a:tc>
                  <a:txBody>
                    <a:bodyPr/>
                    <a:lstStyle/>
                    <a:p>
                      <a:pPr algn="ctr"/>
                      <a:r>
                        <a:rPr lang="en-US" dirty="0"/>
                        <a:t>10</a:t>
                      </a:r>
                    </a:p>
                  </a:txBody>
                  <a:tcPr marL="97127" marR="97127" anchor="ctr"/>
                </a:tc>
                <a:tc>
                  <a:txBody>
                    <a:bodyPr/>
                    <a:lstStyle/>
                    <a:p>
                      <a:pPr algn="ctr"/>
                      <a:r>
                        <a:rPr lang="en-US" dirty="0"/>
                        <a:t>11</a:t>
                      </a:r>
                    </a:p>
                  </a:txBody>
                  <a:tcPr marL="97127" marR="97127" anchor="ctr"/>
                </a:tc>
                <a:tc>
                  <a:txBody>
                    <a:bodyPr/>
                    <a:lstStyle/>
                    <a:p>
                      <a:pPr algn="ctr"/>
                      <a:r>
                        <a:rPr lang="en-US" dirty="0"/>
                        <a:t>12</a:t>
                      </a:r>
                    </a:p>
                  </a:txBody>
                  <a:tcPr marL="97127" marR="97127" anchor="ctr"/>
                </a:tc>
                <a:extLst>
                  <a:ext uri="{0D108BD9-81ED-4DB2-BD59-A6C34878D82A}">
                    <a16:rowId xmlns:a16="http://schemas.microsoft.com/office/drawing/2014/main" val="3027841250"/>
                  </a:ext>
                </a:extLst>
              </a:tr>
              <a:tr h="370840">
                <a:tc>
                  <a:txBody>
                    <a:bodyPr/>
                    <a:lstStyle/>
                    <a:p>
                      <a:r>
                        <a:rPr lang="en-US" sz="2400" dirty="0"/>
                        <a:t>Emotional disturbance</a:t>
                      </a:r>
                    </a:p>
                  </a:txBody>
                  <a:tcPr marL="97127" marR="97127"/>
                </a:tc>
                <a:tc>
                  <a:txBody>
                    <a:bodyPr/>
                    <a:lstStyle/>
                    <a:p>
                      <a:pPr algn="ctr"/>
                      <a:r>
                        <a:rPr lang="en-US" dirty="0"/>
                        <a:t>1</a:t>
                      </a:r>
                    </a:p>
                  </a:txBody>
                  <a:tcPr marL="97127" marR="97127" anchor="ctr"/>
                </a:tc>
                <a:tc>
                  <a:txBody>
                    <a:bodyPr/>
                    <a:lstStyle/>
                    <a:p>
                      <a:pPr algn="ctr"/>
                      <a:r>
                        <a:rPr lang="en-US" dirty="0"/>
                        <a:t>2</a:t>
                      </a:r>
                    </a:p>
                  </a:txBody>
                  <a:tcPr marL="97127" marR="97127" anchor="ctr"/>
                </a:tc>
                <a:tc>
                  <a:txBody>
                    <a:bodyPr/>
                    <a:lstStyle/>
                    <a:p>
                      <a:pPr algn="ctr"/>
                      <a:r>
                        <a:rPr lang="en-US" dirty="0"/>
                        <a:t>5</a:t>
                      </a:r>
                    </a:p>
                  </a:txBody>
                  <a:tcPr marL="97127" marR="97127" anchor="ctr"/>
                </a:tc>
                <a:tc>
                  <a:txBody>
                    <a:bodyPr/>
                    <a:lstStyle/>
                    <a:p>
                      <a:pPr algn="ctr"/>
                      <a:r>
                        <a:rPr lang="en-US" dirty="0"/>
                        <a:t>5</a:t>
                      </a:r>
                    </a:p>
                  </a:txBody>
                  <a:tcPr marL="97127" marR="97127" anchor="ctr"/>
                </a:tc>
                <a:extLst>
                  <a:ext uri="{0D108BD9-81ED-4DB2-BD59-A6C34878D82A}">
                    <a16:rowId xmlns:a16="http://schemas.microsoft.com/office/drawing/2014/main" val="2874425387"/>
                  </a:ext>
                </a:extLst>
              </a:tr>
              <a:tr h="370840">
                <a:tc>
                  <a:txBody>
                    <a:bodyPr/>
                    <a:lstStyle/>
                    <a:p>
                      <a:r>
                        <a:rPr lang="en-US" sz="2400" dirty="0"/>
                        <a:t>Total</a:t>
                      </a:r>
                    </a:p>
                  </a:txBody>
                  <a:tcPr marL="97127" marR="97127"/>
                </a:tc>
                <a:tc>
                  <a:txBody>
                    <a:bodyPr/>
                    <a:lstStyle/>
                    <a:p>
                      <a:pPr algn="ctr"/>
                      <a:r>
                        <a:rPr lang="en-US" dirty="0"/>
                        <a:t>34</a:t>
                      </a:r>
                    </a:p>
                  </a:txBody>
                  <a:tcPr marL="97127" marR="97127" anchor="ctr"/>
                </a:tc>
                <a:tc>
                  <a:txBody>
                    <a:bodyPr/>
                    <a:lstStyle/>
                    <a:p>
                      <a:pPr algn="ctr"/>
                      <a:r>
                        <a:rPr lang="en-US" dirty="0"/>
                        <a:t>38</a:t>
                      </a:r>
                    </a:p>
                  </a:txBody>
                  <a:tcPr marL="97127" marR="97127" anchor="ctr"/>
                </a:tc>
                <a:tc>
                  <a:txBody>
                    <a:bodyPr/>
                    <a:lstStyle/>
                    <a:p>
                      <a:pPr algn="ctr"/>
                      <a:r>
                        <a:rPr lang="en-US" dirty="0"/>
                        <a:t>40</a:t>
                      </a:r>
                    </a:p>
                  </a:txBody>
                  <a:tcPr marL="97127" marR="97127" anchor="ctr"/>
                </a:tc>
                <a:tc>
                  <a:txBody>
                    <a:bodyPr/>
                    <a:lstStyle/>
                    <a:p>
                      <a:pPr algn="ctr"/>
                      <a:r>
                        <a:rPr lang="en-US" dirty="0"/>
                        <a:t>42</a:t>
                      </a:r>
                    </a:p>
                  </a:txBody>
                  <a:tcPr marL="97127" marR="97127" anchor="ctr"/>
                </a:tc>
                <a:extLst>
                  <a:ext uri="{0D108BD9-81ED-4DB2-BD59-A6C34878D82A}">
                    <a16:rowId xmlns:a16="http://schemas.microsoft.com/office/drawing/2014/main" val="2814621630"/>
                  </a:ext>
                </a:extLst>
              </a:tr>
            </a:tbl>
          </a:graphicData>
        </a:graphic>
      </p:graphicFrame>
      <p:sp>
        <p:nvSpPr>
          <p:cNvPr id="5" name="TextBox 4">
            <a:extLst>
              <a:ext uri="{FF2B5EF4-FFF2-40B4-BE49-F238E27FC236}">
                <a16:creationId xmlns:a16="http://schemas.microsoft.com/office/drawing/2014/main" id="{C0872577-F3F4-4F12-BDDD-76B7D14EF890}"/>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Understanding broad groups</a:t>
            </a:r>
          </a:p>
        </p:txBody>
      </p:sp>
    </p:spTree>
    <p:extLst>
      <p:ext uri="{BB962C8B-B14F-4D97-AF65-F5344CB8AC3E}">
        <p14:creationId xmlns:p14="http://schemas.microsoft.com/office/powerpoint/2010/main" val="26905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4B76336-32FA-FA40-845B-14871CD8AEBA}"/>
              </a:ext>
            </a:extLst>
          </p:cNvPr>
          <p:cNvGraphicFramePr>
            <a:graphicFrameLocks noGrp="1"/>
          </p:cNvGraphicFramePr>
          <p:nvPr>
            <p:ph sz="quarter" idx="10"/>
            <p:extLst>
              <p:ext uri="{D42A27DB-BD31-4B8C-83A1-F6EECF244321}">
                <p14:modId xmlns:p14="http://schemas.microsoft.com/office/powerpoint/2010/main" val="885170650"/>
              </p:ext>
            </p:extLst>
          </p:nvPr>
        </p:nvGraphicFramePr>
        <p:xfrm>
          <a:off x="3072163" y="4901147"/>
          <a:ext cx="8782380" cy="1830984"/>
        </p:xfrm>
        <a:graphic>
          <a:graphicData uri="http://schemas.openxmlformats.org/drawingml/2006/table">
            <a:tbl>
              <a:tblPr firstRow="1" bandRow="1">
                <a:tableStyleId>{00A15C55-8517-42AA-B614-E9B94910E393}</a:tableStyleId>
              </a:tblPr>
              <a:tblGrid>
                <a:gridCol w="3323014">
                  <a:extLst>
                    <a:ext uri="{9D8B030D-6E8A-4147-A177-3AD203B41FA5}">
                      <a16:colId xmlns:a16="http://schemas.microsoft.com/office/drawing/2014/main" val="212284460"/>
                    </a:ext>
                  </a:extLst>
                </a:gridCol>
                <a:gridCol w="2057400">
                  <a:extLst>
                    <a:ext uri="{9D8B030D-6E8A-4147-A177-3AD203B41FA5}">
                      <a16:colId xmlns:a16="http://schemas.microsoft.com/office/drawing/2014/main" val="173864286"/>
                    </a:ext>
                  </a:extLst>
                </a:gridCol>
                <a:gridCol w="1714500">
                  <a:extLst>
                    <a:ext uri="{9D8B030D-6E8A-4147-A177-3AD203B41FA5}">
                      <a16:colId xmlns:a16="http://schemas.microsoft.com/office/drawing/2014/main" val="856448837"/>
                    </a:ext>
                  </a:extLst>
                </a:gridCol>
                <a:gridCol w="1687466">
                  <a:extLst>
                    <a:ext uri="{9D8B030D-6E8A-4147-A177-3AD203B41FA5}">
                      <a16:colId xmlns:a16="http://schemas.microsoft.com/office/drawing/2014/main" val="3373838600"/>
                    </a:ext>
                  </a:extLst>
                </a:gridCol>
              </a:tblGrid>
              <a:tr h="396968">
                <a:tc>
                  <a:txBody>
                    <a:bodyPr/>
                    <a:lstStyle/>
                    <a:p>
                      <a:endParaRPr lang="en-US" dirty="0">
                        <a:solidFill>
                          <a:schemeClr val="tx1"/>
                        </a:solidFill>
                      </a:endParaRPr>
                    </a:p>
                  </a:txBody>
                  <a:tcPr marL="150673" marR="150673"/>
                </a:tc>
                <a:tc>
                  <a:txBody>
                    <a:bodyPr/>
                    <a:lstStyle/>
                    <a:p>
                      <a:r>
                        <a:rPr lang="en-US" dirty="0">
                          <a:solidFill>
                            <a:schemeClr val="tx1"/>
                          </a:solidFill>
                        </a:rPr>
                        <a:t>T1 (101 students)</a:t>
                      </a:r>
                    </a:p>
                  </a:txBody>
                  <a:tcPr marL="150673" marR="150673"/>
                </a:tc>
                <a:tc>
                  <a:txBody>
                    <a:bodyPr/>
                    <a:lstStyle/>
                    <a:p>
                      <a:r>
                        <a:rPr lang="en-US" dirty="0">
                          <a:solidFill>
                            <a:schemeClr val="tx1"/>
                          </a:solidFill>
                        </a:rPr>
                        <a:t>T2 (43)</a:t>
                      </a:r>
                    </a:p>
                  </a:txBody>
                  <a:tcPr marL="150673" marR="150673"/>
                </a:tc>
                <a:tc>
                  <a:txBody>
                    <a:bodyPr/>
                    <a:lstStyle/>
                    <a:p>
                      <a:r>
                        <a:rPr lang="en-US" dirty="0">
                          <a:solidFill>
                            <a:schemeClr val="tx1"/>
                          </a:solidFill>
                        </a:rPr>
                        <a:t>T3 (18)</a:t>
                      </a:r>
                    </a:p>
                  </a:txBody>
                  <a:tcPr marL="150673" marR="150673"/>
                </a:tc>
                <a:extLst>
                  <a:ext uri="{0D108BD9-81ED-4DB2-BD59-A6C34878D82A}">
                    <a16:rowId xmlns:a16="http://schemas.microsoft.com/office/drawing/2014/main" val="1124557539"/>
                  </a:ext>
                </a:extLst>
              </a:tr>
              <a:tr h="396968">
                <a:tc>
                  <a:txBody>
                    <a:bodyPr/>
                    <a:lstStyle/>
                    <a:p>
                      <a:r>
                        <a:rPr lang="en-US" dirty="0">
                          <a:solidFill>
                            <a:schemeClr val="tx1"/>
                          </a:solidFill>
                        </a:rPr>
                        <a:t>Wanted home school</a:t>
                      </a:r>
                    </a:p>
                  </a:txBody>
                  <a:tcPr marL="150673" marR="150673"/>
                </a:tc>
                <a:tc>
                  <a:txBody>
                    <a:bodyPr/>
                    <a:lstStyle/>
                    <a:p>
                      <a:r>
                        <a:rPr lang="en-US" dirty="0">
                          <a:solidFill>
                            <a:schemeClr val="tx1"/>
                          </a:solidFill>
                        </a:rPr>
                        <a:t>75</a:t>
                      </a:r>
                    </a:p>
                  </a:txBody>
                  <a:tcPr marL="150673" marR="150673"/>
                </a:tc>
                <a:tc>
                  <a:txBody>
                    <a:bodyPr/>
                    <a:lstStyle/>
                    <a:p>
                      <a:r>
                        <a:rPr lang="en-US" dirty="0">
                          <a:solidFill>
                            <a:schemeClr val="tx1"/>
                          </a:solidFill>
                        </a:rPr>
                        <a:t>2</a:t>
                      </a:r>
                    </a:p>
                  </a:txBody>
                  <a:tcPr marL="150673" marR="150673"/>
                </a:tc>
                <a:tc>
                  <a:txBody>
                    <a:bodyPr/>
                    <a:lstStyle/>
                    <a:p>
                      <a:r>
                        <a:rPr lang="en-US" dirty="0">
                          <a:solidFill>
                            <a:schemeClr val="tx1"/>
                          </a:solidFill>
                        </a:rPr>
                        <a:t>0</a:t>
                      </a:r>
                    </a:p>
                  </a:txBody>
                  <a:tcPr marL="150673" marR="150673"/>
                </a:tc>
                <a:extLst>
                  <a:ext uri="{0D108BD9-81ED-4DB2-BD59-A6C34878D82A}">
                    <a16:rowId xmlns:a16="http://schemas.microsoft.com/office/drawing/2014/main" val="1813639068"/>
                  </a:ext>
                </a:extLst>
              </a:tr>
              <a:tr h="396968">
                <a:tc>
                  <a:txBody>
                    <a:bodyPr/>
                    <a:lstStyle/>
                    <a:p>
                      <a:r>
                        <a:rPr lang="en-US" dirty="0">
                          <a:solidFill>
                            <a:schemeClr val="tx1"/>
                          </a:solidFill>
                        </a:rPr>
                        <a:t>Credit recovery /failing grades</a:t>
                      </a:r>
                    </a:p>
                  </a:txBody>
                  <a:tcPr marL="150673" marR="150673"/>
                </a:tc>
                <a:tc>
                  <a:txBody>
                    <a:bodyPr/>
                    <a:lstStyle/>
                    <a:p>
                      <a:r>
                        <a:rPr lang="en-US" dirty="0">
                          <a:solidFill>
                            <a:schemeClr val="tx1"/>
                          </a:solidFill>
                        </a:rPr>
                        <a:t>17</a:t>
                      </a:r>
                    </a:p>
                  </a:txBody>
                  <a:tcPr marL="150673" marR="150673"/>
                </a:tc>
                <a:tc>
                  <a:txBody>
                    <a:bodyPr/>
                    <a:lstStyle/>
                    <a:p>
                      <a:r>
                        <a:rPr lang="en-US" dirty="0">
                          <a:solidFill>
                            <a:schemeClr val="tx1"/>
                          </a:solidFill>
                        </a:rPr>
                        <a:t>14</a:t>
                      </a:r>
                    </a:p>
                  </a:txBody>
                  <a:tcPr marL="150673" marR="150673"/>
                </a:tc>
                <a:tc>
                  <a:txBody>
                    <a:bodyPr/>
                    <a:lstStyle/>
                    <a:p>
                      <a:r>
                        <a:rPr lang="en-US" dirty="0">
                          <a:solidFill>
                            <a:schemeClr val="tx1"/>
                          </a:solidFill>
                        </a:rPr>
                        <a:t>14</a:t>
                      </a:r>
                    </a:p>
                  </a:txBody>
                  <a:tcPr marL="150673" marR="150673"/>
                </a:tc>
                <a:extLst>
                  <a:ext uri="{0D108BD9-81ED-4DB2-BD59-A6C34878D82A}">
                    <a16:rowId xmlns:a16="http://schemas.microsoft.com/office/drawing/2014/main" val="2394526215"/>
                  </a:ext>
                </a:extLst>
              </a:tr>
              <a:tr h="396968">
                <a:tc>
                  <a:txBody>
                    <a:bodyPr/>
                    <a:lstStyle/>
                    <a:p>
                      <a:r>
                        <a:rPr lang="en-US" dirty="0">
                          <a:solidFill>
                            <a:schemeClr val="tx1"/>
                          </a:solidFill>
                        </a:rPr>
                        <a:t>Socioemotional problems at prior school </a:t>
                      </a:r>
                    </a:p>
                  </a:txBody>
                  <a:tcPr marL="150673" marR="150673"/>
                </a:tc>
                <a:tc>
                  <a:txBody>
                    <a:bodyPr/>
                    <a:lstStyle/>
                    <a:p>
                      <a:r>
                        <a:rPr lang="en-US" dirty="0">
                          <a:solidFill>
                            <a:schemeClr val="tx1"/>
                          </a:solidFill>
                        </a:rPr>
                        <a:t>18</a:t>
                      </a:r>
                    </a:p>
                  </a:txBody>
                  <a:tcPr marL="150673" marR="150673"/>
                </a:tc>
                <a:tc>
                  <a:txBody>
                    <a:bodyPr/>
                    <a:lstStyle/>
                    <a:p>
                      <a:r>
                        <a:rPr lang="en-US" dirty="0">
                          <a:solidFill>
                            <a:schemeClr val="tx1"/>
                          </a:solidFill>
                        </a:rPr>
                        <a:t>27</a:t>
                      </a:r>
                    </a:p>
                  </a:txBody>
                  <a:tcPr marL="150673" marR="150673"/>
                </a:tc>
                <a:tc>
                  <a:txBody>
                    <a:bodyPr/>
                    <a:lstStyle/>
                    <a:p>
                      <a:r>
                        <a:rPr lang="en-US" dirty="0">
                          <a:solidFill>
                            <a:schemeClr val="tx1"/>
                          </a:solidFill>
                        </a:rPr>
                        <a:t>4</a:t>
                      </a:r>
                    </a:p>
                  </a:txBody>
                  <a:tcPr marL="150673" marR="150673"/>
                </a:tc>
                <a:extLst>
                  <a:ext uri="{0D108BD9-81ED-4DB2-BD59-A6C34878D82A}">
                    <a16:rowId xmlns:a16="http://schemas.microsoft.com/office/drawing/2014/main" val="4267272787"/>
                  </a:ext>
                </a:extLst>
              </a:tr>
            </a:tbl>
          </a:graphicData>
        </a:graphic>
      </p:graphicFrame>
      <p:graphicFrame>
        <p:nvGraphicFramePr>
          <p:cNvPr id="5" name="Table 4">
            <a:extLst>
              <a:ext uri="{FF2B5EF4-FFF2-40B4-BE49-F238E27FC236}">
                <a16:creationId xmlns:a16="http://schemas.microsoft.com/office/drawing/2014/main" id="{3BE38AB1-6437-1148-B139-2F2E34C05333}"/>
              </a:ext>
            </a:extLst>
          </p:cNvPr>
          <p:cNvGraphicFramePr>
            <a:graphicFrameLocks noGrp="1"/>
          </p:cNvGraphicFramePr>
          <p:nvPr>
            <p:extLst>
              <p:ext uri="{D42A27DB-BD31-4B8C-83A1-F6EECF244321}">
                <p14:modId xmlns:p14="http://schemas.microsoft.com/office/powerpoint/2010/main" val="883167863"/>
              </p:ext>
            </p:extLst>
          </p:nvPr>
        </p:nvGraphicFramePr>
        <p:xfrm>
          <a:off x="259079" y="1543052"/>
          <a:ext cx="9109365" cy="2746862"/>
        </p:xfrm>
        <a:graphic>
          <a:graphicData uri="http://schemas.openxmlformats.org/drawingml/2006/table">
            <a:tbl>
              <a:tblPr firstRow="1" firstCol="1" bandRow="1">
                <a:tableStyleId>{5C22544A-7EE6-4342-B048-85BDC9FD1C3A}</a:tableStyleId>
              </a:tblPr>
              <a:tblGrid>
                <a:gridCol w="2763982">
                  <a:extLst>
                    <a:ext uri="{9D8B030D-6E8A-4147-A177-3AD203B41FA5}">
                      <a16:colId xmlns:a16="http://schemas.microsoft.com/office/drawing/2014/main" val="291922118"/>
                    </a:ext>
                  </a:extLst>
                </a:gridCol>
                <a:gridCol w="1330036">
                  <a:extLst>
                    <a:ext uri="{9D8B030D-6E8A-4147-A177-3AD203B41FA5}">
                      <a16:colId xmlns:a16="http://schemas.microsoft.com/office/drawing/2014/main" val="2655117407"/>
                    </a:ext>
                  </a:extLst>
                </a:gridCol>
                <a:gridCol w="1731818">
                  <a:extLst>
                    <a:ext uri="{9D8B030D-6E8A-4147-A177-3AD203B41FA5}">
                      <a16:colId xmlns:a16="http://schemas.microsoft.com/office/drawing/2014/main" val="3881619207"/>
                    </a:ext>
                  </a:extLst>
                </a:gridCol>
                <a:gridCol w="1745673">
                  <a:extLst>
                    <a:ext uri="{9D8B030D-6E8A-4147-A177-3AD203B41FA5}">
                      <a16:colId xmlns:a16="http://schemas.microsoft.com/office/drawing/2014/main" val="1328483628"/>
                    </a:ext>
                  </a:extLst>
                </a:gridCol>
                <a:gridCol w="1537856">
                  <a:extLst>
                    <a:ext uri="{9D8B030D-6E8A-4147-A177-3AD203B41FA5}">
                      <a16:colId xmlns:a16="http://schemas.microsoft.com/office/drawing/2014/main" val="2878943498"/>
                    </a:ext>
                  </a:extLst>
                </a:gridCol>
              </a:tblGrid>
              <a:tr h="488216">
                <a:tc>
                  <a:txBody>
                    <a:bodyPr/>
                    <a:lstStyle/>
                    <a:p>
                      <a:endParaRPr lang="en-US" sz="2400" dirty="0">
                        <a:solidFill>
                          <a:srgbClr val="2A2B2B"/>
                        </a:solidFill>
                        <a:effectLst/>
                        <a:latin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rPr>
                        <a:t>2016</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2017</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2018</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2019</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29543344"/>
                  </a:ext>
                </a:extLst>
              </a:tr>
              <a:tr h="244108">
                <a:tc>
                  <a:txBody>
                    <a:bodyPr/>
                    <a:lstStyle/>
                    <a:p>
                      <a:pPr marL="0" marR="0">
                        <a:spcBef>
                          <a:spcPts val="0"/>
                        </a:spcBef>
                        <a:spcAft>
                          <a:spcPts val="0"/>
                        </a:spcAft>
                      </a:pPr>
                      <a:r>
                        <a:rPr lang="en-US" sz="1800">
                          <a:effectLst/>
                        </a:rPr>
                        <a:t>African American</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7%</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6485448"/>
                  </a:ext>
                </a:extLst>
              </a:tr>
              <a:tr h="244108">
                <a:tc>
                  <a:txBody>
                    <a:bodyPr/>
                    <a:lstStyle/>
                    <a:p>
                      <a:pPr marL="0" marR="0">
                        <a:spcBef>
                          <a:spcPts val="0"/>
                        </a:spcBef>
                        <a:spcAft>
                          <a:spcPts val="0"/>
                        </a:spcAft>
                      </a:pPr>
                      <a:r>
                        <a:rPr lang="en-US" sz="1800">
                          <a:effectLst/>
                        </a:rPr>
                        <a:t>Asian</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7%</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1638640"/>
                  </a:ext>
                </a:extLst>
              </a:tr>
              <a:tr h="244108">
                <a:tc>
                  <a:txBody>
                    <a:bodyPr/>
                    <a:lstStyle/>
                    <a:p>
                      <a:pPr marL="0" marR="0">
                        <a:spcBef>
                          <a:spcPts val="0"/>
                        </a:spcBef>
                        <a:spcAft>
                          <a:spcPts val="0"/>
                        </a:spcAft>
                      </a:pPr>
                      <a:r>
                        <a:rPr lang="en-US" sz="1800" dirty="0">
                          <a:effectLst/>
                        </a:rPr>
                        <a:t>Latinx</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33%</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42%</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3127902"/>
                  </a:ext>
                </a:extLst>
              </a:tr>
              <a:tr h="244108">
                <a:tc>
                  <a:txBody>
                    <a:bodyPr/>
                    <a:lstStyle/>
                    <a:p>
                      <a:pPr marL="0" marR="0">
                        <a:spcBef>
                          <a:spcPts val="0"/>
                        </a:spcBef>
                        <a:spcAft>
                          <a:spcPts val="0"/>
                        </a:spcAft>
                      </a:pPr>
                      <a:r>
                        <a:rPr lang="en-US" sz="1800" dirty="0">
                          <a:effectLst/>
                        </a:rPr>
                        <a:t>White</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44%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42%</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7816021"/>
                  </a:ext>
                </a:extLst>
              </a:tr>
              <a:tr h="321871">
                <a:tc>
                  <a:txBody>
                    <a:bodyPr/>
                    <a:lstStyle/>
                    <a:p>
                      <a:pPr marL="0" marR="0">
                        <a:spcBef>
                          <a:spcPts val="0"/>
                        </a:spcBef>
                        <a:spcAft>
                          <a:spcPts val="0"/>
                        </a:spcAft>
                      </a:pPr>
                      <a:r>
                        <a:rPr lang="en-US" sz="1800">
                          <a:effectLst/>
                        </a:rPr>
                        <a:t>English Learner</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8%</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12%</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26%</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4783753"/>
                  </a:ext>
                </a:extLst>
              </a:tr>
              <a:tr h="290855">
                <a:tc>
                  <a:txBody>
                    <a:bodyPr/>
                    <a:lstStyle/>
                    <a:p>
                      <a:pPr marL="0" marR="0">
                        <a:spcBef>
                          <a:spcPts val="0"/>
                        </a:spcBef>
                        <a:spcAft>
                          <a:spcPts val="0"/>
                        </a:spcAft>
                      </a:pPr>
                      <a:r>
                        <a:rPr lang="en-US" sz="1800" dirty="0">
                          <a:effectLst/>
                        </a:rPr>
                        <a:t>Low income</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73%</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57%</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58%</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38286453"/>
                  </a:ext>
                </a:extLst>
              </a:tr>
              <a:tr h="244108">
                <a:tc>
                  <a:txBody>
                    <a:bodyPr/>
                    <a:lstStyle/>
                    <a:p>
                      <a:pPr marL="0" marR="0">
                        <a:spcBef>
                          <a:spcPts val="0"/>
                        </a:spcBef>
                        <a:spcAft>
                          <a:spcPts val="0"/>
                        </a:spcAft>
                      </a:pPr>
                      <a:r>
                        <a:rPr lang="en-US" sz="1800" dirty="0">
                          <a:effectLst/>
                        </a:rPr>
                        <a:t>Special Education </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6%</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7%</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5610506"/>
                  </a:ext>
                </a:extLst>
              </a:tr>
              <a:tr h="244108">
                <a:tc>
                  <a:txBody>
                    <a:bodyPr/>
                    <a:lstStyle/>
                    <a:p>
                      <a:pPr marL="0" marR="0">
                        <a:spcBef>
                          <a:spcPts val="0"/>
                        </a:spcBef>
                        <a:spcAft>
                          <a:spcPts val="0"/>
                        </a:spcAft>
                      </a:pPr>
                      <a:r>
                        <a:rPr lang="en-US" sz="1800">
                          <a:effectLst/>
                        </a:rPr>
                        <a:t>Homeless Youth </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5785996"/>
                  </a:ext>
                </a:extLst>
              </a:tr>
            </a:tbl>
          </a:graphicData>
        </a:graphic>
      </p:graphicFrame>
      <p:sp>
        <p:nvSpPr>
          <p:cNvPr id="7" name="TextBox 6">
            <a:extLst>
              <a:ext uri="{FF2B5EF4-FFF2-40B4-BE49-F238E27FC236}">
                <a16:creationId xmlns:a16="http://schemas.microsoft.com/office/drawing/2014/main" id="{1BC6DA36-34E1-4880-A56F-BF7D2C79A80D}"/>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Understanding changing populations</a:t>
            </a:r>
          </a:p>
        </p:txBody>
      </p:sp>
      <p:sp>
        <p:nvSpPr>
          <p:cNvPr id="2" name="TextBox 1">
            <a:extLst>
              <a:ext uri="{FF2B5EF4-FFF2-40B4-BE49-F238E27FC236}">
                <a16:creationId xmlns:a16="http://schemas.microsoft.com/office/drawing/2014/main" id="{92B234C1-00D8-4740-AA92-676C4CA4A5E5}"/>
              </a:ext>
            </a:extLst>
          </p:cNvPr>
          <p:cNvSpPr txBox="1"/>
          <p:nvPr/>
        </p:nvSpPr>
        <p:spPr>
          <a:xfrm>
            <a:off x="2263141" y="4450487"/>
            <a:ext cx="9928860" cy="400110"/>
          </a:xfrm>
          <a:prstGeom prst="rect">
            <a:avLst/>
          </a:prstGeom>
          <a:noFill/>
        </p:spPr>
        <p:txBody>
          <a:bodyPr wrap="square" rtlCol="0">
            <a:spAutoFit/>
          </a:bodyPr>
          <a:lstStyle/>
          <a:p>
            <a:r>
              <a:rPr lang="en-US" sz="2000" b="1" dirty="0"/>
              <a:t>New enrollees during 2018-19 school year—reason for leaving comprehensive HS</a:t>
            </a:r>
          </a:p>
        </p:txBody>
      </p:sp>
    </p:spTree>
    <p:extLst>
      <p:ext uri="{BB962C8B-B14F-4D97-AF65-F5344CB8AC3E}">
        <p14:creationId xmlns:p14="http://schemas.microsoft.com/office/powerpoint/2010/main" val="21976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BE38AB1-6437-1148-B139-2F2E34C05333}"/>
              </a:ext>
            </a:extLst>
          </p:cNvPr>
          <p:cNvGraphicFramePr>
            <a:graphicFrameLocks noGrp="1"/>
          </p:cNvGraphicFramePr>
          <p:nvPr/>
        </p:nvGraphicFramePr>
        <p:xfrm>
          <a:off x="259079" y="1543052"/>
          <a:ext cx="9109365" cy="2746862"/>
        </p:xfrm>
        <a:graphic>
          <a:graphicData uri="http://schemas.openxmlformats.org/drawingml/2006/table">
            <a:tbl>
              <a:tblPr firstRow="1" firstCol="1" bandRow="1">
                <a:tableStyleId>{5C22544A-7EE6-4342-B048-85BDC9FD1C3A}</a:tableStyleId>
              </a:tblPr>
              <a:tblGrid>
                <a:gridCol w="2763982">
                  <a:extLst>
                    <a:ext uri="{9D8B030D-6E8A-4147-A177-3AD203B41FA5}">
                      <a16:colId xmlns:a16="http://schemas.microsoft.com/office/drawing/2014/main" val="291922118"/>
                    </a:ext>
                  </a:extLst>
                </a:gridCol>
                <a:gridCol w="1330036">
                  <a:extLst>
                    <a:ext uri="{9D8B030D-6E8A-4147-A177-3AD203B41FA5}">
                      <a16:colId xmlns:a16="http://schemas.microsoft.com/office/drawing/2014/main" val="2655117407"/>
                    </a:ext>
                  </a:extLst>
                </a:gridCol>
                <a:gridCol w="1731818">
                  <a:extLst>
                    <a:ext uri="{9D8B030D-6E8A-4147-A177-3AD203B41FA5}">
                      <a16:colId xmlns:a16="http://schemas.microsoft.com/office/drawing/2014/main" val="3881619207"/>
                    </a:ext>
                  </a:extLst>
                </a:gridCol>
                <a:gridCol w="1745673">
                  <a:extLst>
                    <a:ext uri="{9D8B030D-6E8A-4147-A177-3AD203B41FA5}">
                      <a16:colId xmlns:a16="http://schemas.microsoft.com/office/drawing/2014/main" val="1328483628"/>
                    </a:ext>
                  </a:extLst>
                </a:gridCol>
                <a:gridCol w="1537856">
                  <a:extLst>
                    <a:ext uri="{9D8B030D-6E8A-4147-A177-3AD203B41FA5}">
                      <a16:colId xmlns:a16="http://schemas.microsoft.com/office/drawing/2014/main" val="2878943498"/>
                    </a:ext>
                  </a:extLst>
                </a:gridCol>
              </a:tblGrid>
              <a:tr h="488216">
                <a:tc>
                  <a:txBody>
                    <a:bodyPr/>
                    <a:lstStyle/>
                    <a:p>
                      <a:endParaRPr lang="en-US" sz="2400" dirty="0">
                        <a:solidFill>
                          <a:srgbClr val="2A2B2B"/>
                        </a:solidFill>
                        <a:effectLst/>
                        <a:latin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rPr>
                        <a:t>2016</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2017</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2018</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2019</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29543344"/>
                  </a:ext>
                </a:extLst>
              </a:tr>
              <a:tr h="244108">
                <a:tc>
                  <a:txBody>
                    <a:bodyPr/>
                    <a:lstStyle/>
                    <a:p>
                      <a:pPr marL="0" marR="0">
                        <a:spcBef>
                          <a:spcPts val="0"/>
                        </a:spcBef>
                        <a:spcAft>
                          <a:spcPts val="0"/>
                        </a:spcAft>
                      </a:pPr>
                      <a:r>
                        <a:rPr lang="en-US" sz="1800">
                          <a:effectLst/>
                        </a:rPr>
                        <a:t>African American</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7%</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6485448"/>
                  </a:ext>
                </a:extLst>
              </a:tr>
              <a:tr h="244108">
                <a:tc>
                  <a:txBody>
                    <a:bodyPr/>
                    <a:lstStyle/>
                    <a:p>
                      <a:pPr marL="0" marR="0">
                        <a:spcBef>
                          <a:spcPts val="0"/>
                        </a:spcBef>
                        <a:spcAft>
                          <a:spcPts val="0"/>
                        </a:spcAft>
                      </a:pPr>
                      <a:r>
                        <a:rPr lang="en-US" sz="1800">
                          <a:effectLst/>
                        </a:rPr>
                        <a:t>Asian</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7%</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1638640"/>
                  </a:ext>
                </a:extLst>
              </a:tr>
              <a:tr h="244108">
                <a:tc>
                  <a:txBody>
                    <a:bodyPr/>
                    <a:lstStyle/>
                    <a:p>
                      <a:pPr marL="0" marR="0">
                        <a:spcBef>
                          <a:spcPts val="0"/>
                        </a:spcBef>
                        <a:spcAft>
                          <a:spcPts val="0"/>
                        </a:spcAft>
                      </a:pPr>
                      <a:r>
                        <a:rPr lang="en-US" sz="1800" dirty="0">
                          <a:effectLst/>
                        </a:rPr>
                        <a:t>Latinx</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33%</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42%</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3127902"/>
                  </a:ext>
                </a:extLst>
              </a:tr>
              <a:tr h="244108">
                <a:tc>
                  <a:txBody>
                    <a:bodyPr/>
                    <a:lstStyle/>
                    <a:p>
                      <a:pPr marL="0" marR="0">
                        <a:spcBef>
                          <a:spcPts val="0"/>
                        </a:spcBef>
                        <a:spcAft>
                          <a:spcPts val="0"/>
                        </a:spcAft>
                      </a:pPr>
                      <a:r>
                        <a:rPr lang="en-US" sz="1800" dirty="0">
                          <a:effectLst/>
                        </a:rPr>
                        <a:t>White</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44%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42%</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45%</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7816021"/>
                  </a:ext>
                </a:extLst>
              </a:tr>
              <a:tr h="321871">
                <a:tc>
                  <a:txBody>
                    <a:bodyPr/>
                    <a:lstStyle/>
                    <a:p>
                      <a:pPr marL="0" marR="0">
                        <a:spcBef>
                          <a:spcPts val="0"/>
                        </a:spcBef>
                        <a:spcAft>
                          <a:spcPts val="0"/>
                        </a:spcAft>
                      </a:pPr>
                      <a:r>
                        <a:rPr lang="en-US" sz="1800">
                          <a:effectLst/>
                        </a:rPr>
                        <a:t>English Learner</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8%</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12%</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26%</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4783753"/>
                  </a:ext>
                </a:extLst>
              </a:tr>
              <a:tr h="290855">
                <a:tc>
                  <a:txBody>
                    <a:bodyPr/>
                    <a:lstStyle/>
                    <a:p>
                      <a:pPr marL="0" marR="0">
                        <a:spcBef>
                          <a:spcPts val="0"/>
                        </a:spcBef>
                        <a:spcAft>
                          <a:spcPts val="0"/>
                        </a:spcAft>
                      </a:pPr>
                      <a:r>
                        <a:rPr lang="en-US" sz="1800" dirty="0">
                          <a:effectLst/>
                        </a:rPr>
                        <a:t>Low income</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73%</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57%</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58%</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38286453"/>
                  </a:ext>
                </a:extLst>
              </a:tr>
              <a:tr h="244108">
                <a:tc>
                  <a:txBody>
                    <a:bodyPr/>
                    <a:lstStyle/>
                    <a:p>
                      <a:pPr marL="0" marR="0">
                        <a:spcBef>
                          <a:spcPts val="0"/>
                        </a:spcBef>
                        <a:spcAft>
                          <a:spcPts val="0"/>
                        </a:spcAft>
                      </a:pPr>
                      <a:r>
                        <a:rPr lang="en-US" sz="1800" dirty="0">
                          <a:effectLst/>
                        </a:rPr>
                        <a:t>Special Education </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6%</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7%</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14%</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5610506"/>
                  </a:ext>
                </a:extLst>
              </a:tr>
              <a:tr h="244108">
                <a:tc>
                  <a:txBody>
                    <a:bodyPr/>
                    <a:lstStyle/>
                    <a:p>
                      <a:pPr marL="0" marR="0">
                        <a:spcBef>
                          <a:spcPts val="0"/>
                        </a:spcBef>
                        <a:spcAft>
                          <a:spcPts val="0"/>
                        </a:spcAft>
                      </a:pPr>
                      <a:r>
                        <a:rPr lang="en-US" sz="1800">
                          <a:effectLst/>
                        </a:rPr>
                        <a:t>Homeless Youth </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a:t>
                      </a:r>
                      <a:endParaRPr lang="en-US" sz="280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5785996"/>
                  </a:ext>
                </a:extLst>
              </a:tr>
            </a:tbl>
          </a:graphicData>
        </a:graphic>
      </p:graphicFrame>
      <p:sp>
        <p:nvSpPr>
          <p:cNvPr id="7" name="TextBox 6">
            <a:extLst>
              <a:ext uri="{FF2B5EF4-FFF2-40B4-BE49-F238E27FC236}">
                <a16:creationId xmlns:a16="http://schemas.microsoft.com/office/drawing/2014/main" id="{1BC6DA36-34E1-4880-A56F-BF7D2C79A80D}"/>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Understanding changing populations</a:t>
            </a:r>
          </a:p>
        </p:txBody>
      </p:sp>
      <p:sp>
        <p:nvSpPr>
          <p:cNvPr id="2" name="Rectangle 1">
            <a:extLst>
              <a:ext uri="{FF2B5EF4-FFF2-40B4-BE49-F238E27FC236}">
                <a16:creationId xmlns:a16="http://schemas.microsoft.com/office/drawing/2014/main" id="{569FF5B6-C054-4190-BFEA-2C29D02DF122}"/>
              </a:ext>
            </a:extLst>
          </p:cNvPr>
          <p:cNvSpPr/>
          <p:nvPr/>
        </p:nvSpPr>
        <p:spPr>
          <a:xfrm>
            <a:off x="168166" y="3087856"/>
            <a:ext cx="9333185" cy="7694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a:extLst>
              <a:ext uri="{FF2B5EF4-FFF2-40B4-BE49-F238E27FC236}">
                <a16:creationId xmlns:a16="http://schemas.microsoft.com/office/drawing/2014/main" id="{F5FDFABB-74F4-A643-B3E2-1129ADE54A0E}"/>
              </a:ext>
            </a:extLst>
          </p:cNvPr>
          <p:cNvGraphicFramePr>
            <a:graphicFrameLocks/>
          </p:cNvGraphicFramePr>
          <p:nvPr>
            <p:extLst>
              <p:ext uri="{D42A27DB-BD31-4B8C-83A1-F6EECF244321}">
                <p14:modId xmlns:p14="http://schemas.microsoft.com/office/powerpoint/2010/main" val="3400794171"/>
              </p:ext>
            </p:extLst>
          </p:nvPr>
        </p:nvGraphicFramePr>
        <p:xfrm>
          <a:off x="3072163" y="4901147"/>
          <a:ext cx="8782380" cy="1830984"/>
        </p:xfrm>
        <a:graphic>
          <a:graphicData uri="http://schemas.openxmlformats.org/drawingml/2006/table">
            <a:tbl>
              <a:tblPr firstRow="1" bandRow="1">
                <a:tableStyleId>{00A15C55-8517-42AA-B614-E9B94910E393}</a:tableStyleId>
              </a:tblPr>
              <a:tblGrid>
                <a:gridCol w="3323014">
                  <a:extLst>
                    <a:ext uri="{9D8B030D-6E8A-4147-A177-3AD203B41FA5}">
                      <a16:colId xmlns:a16="http://schemas.microsoft.com/office/drawing/2014/main" val="212284460"/>
                    </a:ext>
                  </a:extLst>
                </a:gridCol>
                <a:gridCol w="2057400">
                  <a:extLst>
                    <a:ext uri="{9D8B030D-6E8A-4147-A177-3AD203B41FA5}">
                      <a16:colId xmlns:a16="http://schemas.microsoft.com/office/drawing/2014/main" val="173864286"/>
                    </a:ext>
                  </a:extLst>
                </a:gridCol>
                <a:gridCol w="1714500">
                  <a:extLst>
                    <a:ext uri="{9D8B030D-6E8A-4147-A177-3AD203B41FA5}">
                      <a16:colId xmlns:a16="http://schemas.microsoft.com/office/drawing/2014/main" val="856448837"/>
                    </a:ext>
                  </a:extLst>
                </a:gridCol>
                <a:gridCol w="1687466">
                  <a:extLst>
                    <a:ext uri="{9D8B030D-6E8A-4147-A177-3AD203B41FA5}">
                      <a16:colId xmlns:a16="http://schemas.microsoft.com/office/drawing/2014/main" val="3373838600"/>
                    </a:ext>
                  </a:extLst>
                </a:gridCol>
              </a:tblGrid>
              <a:tr h="396968">
                <a:tc>
                  <a:txBody>
                    <a:bodyPr/>
                    <a:lstStyle/>
                    <a:p>
                      <a:endParaRPr lang="en-US" dirty="0">
                        <a:solidFill>
                          <a:schemeClr val="tx1"/>
                        </a:solidFill>
                      </a:endParaRPr>
                    </a:p>
                  </a:txBody>
                  <a:tcPr marL="150673" marR="150673"/>
                </a:tc>
                <a:tc>
                  <a:txBody>
                    <a:bodyPr/>
                    <a:lstStyle/>
                    <a:p>
                      <a:r>
                        <a:rPr lang="en-US" dirty="0">
                          <a:solidFill>
                            <a:schemeClr val="tx1"/>
                          </a:solidFill>
                        </a:rPr>
                        <a:t>T1 (101 students)</a:t>
                      </a:r>
                    </a:p>
                  </a:txBody>
                  <a:tcPr marL="150673" marR="150673"/>
                </a:tc>
                <a:tc>
                  <a:txBody>
                    <a:bodyPr/>
                    <a:lstStyle/>
                    <a:p>
                      <a:r>
                        <a:rPr lang="en-US" dirty="0">
                          <a:solidFill>
                            <a:schemeClr val="tx1"/>
                          </a:solidFill>
                        </a:rPr>
                        <a:t>T2 (43)</a:t>
                      </a:r>
                    </a:p>
                  </a:txBody>
                  <a:tcPr marL="150673" marR="150673"/>
                </a:tc>
                <a:tc>
                  <a:txBody>
                    <a:bodyPr/>
                    <a:lstStyle/>
                    <a:p>
                      <a:r>
                        <a:rPr lang="en-US" dirty="0">
                          <a:solidFill>
                            <a:schemeClr val="tx1"/>
                          </a:solidFill>
                        </a:rPr>
                        <a:t>T3 (18)</a:t>
                      </a:r>
                    </a:p>
                  </a:txBody>
                  <a:tcPr marL="150673" marR="150673"/>
                </a:tc>
                <a:extLst>
                  <a:ext uri="{0D108BD9-81ED-4DB2-BD59-A6C34878D82A}">
                    <a16:rowId xmlns:a16="http://schemas.microsoft.com/office/drawing/2014/main" val="1124557539"/>
                  </a:ext>
                </a:extLst>
              </a:tr>
              <a:tr h="396968">
                <a:tc>
                  <a:txBody>
                    <a:bodyPr/>
                    <a:lstStyle/>
                    <a:p>
                      <a:r>
                        <a:rPr lang="en-US" dirty="0">
                          <a:solidFill>
                            <a:schemeClr val="tx1"/>
                          </a:solidFill>
                        </a:rPr>
                        <a:t>Wanted home school</a:t>
                      </a:r>
                    </a:p>
                  </a:txBody>
                  <a:tcPr marL="150673" marR="150673"/>
                </a:tc>
                <a:tc>
                  <a:txBody>
                    <a:bodyPr/>
                    <a:lstStyle/>
                    <a:p>
                      <a:r>
                        <a:rPr lang="en-US" dirty="0">
                          <a:solidFill>
                            <a:schemeClr val="tx1"/>
                          </a:solidFill>
                        </a:rPr>
                        <a:t>75</a:t>
                      </a:r>
                    </a:p>
                  </a:txBody>
                  <a:tcPr marL="150673" marR="150673"/>
                </a:tc>
                <a:tc>
                  <a:txBody>
                    <a:bodyPr/>
                    <a:lstStyle/>
                    <a:p>
                      <a:r>
                        <a:rPr lang="en-US" dirty="0">
                          <a:solidFill>
                            <a:schemeClr val="tx1"/>
                          </a:solidFill>
                        </a:rPr>
                        <a:t>2</a:t>
                      </a:r>
                    </a:p>
                  </a:txBody>
                  <a:tcPr marL="150673" marR="150673"/>
                </a:tc>
                <a:tc>
                  <a:txBody>
                    <a:bodyPr/>
                    <a:lstStyle/>
                    <a:p>
                      <a:r>
                        <a:rPr lang="en-US" dirty="0">
                          <a:solidFill>
                            <a:schemeClr val="tx1"/>
                          </a:solidFill>
                        </a:rPr>
                        <a:t>0</a:t>
                      </a:r>
                    </a:p>
                  </a:txBody>
                  <a:tcPr marL="150673" marR="150673"/>
                </a:tc>
                <a:extLst>
                  <a:ext uri="{0D108BD9-81ED-4DB2-BD59-A6C34878D82A}">
                    <a16:rowId xmlns:a16="http://schemas.microsoft.com/office/drawing/2014/main" val="1813639068"/>
                  </a:ext>
                </a:extLst>
              </a:tr>
              <a:tr h="396968">
                <a:tc>
                  <a:txBody>
                    <a:bodyPr/>
                    <a:lstStyle/>
                    <a:p>
                      <a:r>
                        <a:rPr lang="en-US" dirty="0">
                          <a:solidFill>
                            <a:schemeClr val="tx1"/>
                          </a:solidFill>
                        </a:rPr>
                        <a:t>Credit recovery /failing grades</a:t>
                      </a:r>
                    </a:p>
                  </a:txBody>
                  <a:tcPr marL="150673" marR="150673"/>
                </a:tc>
                <a:tc>
                  <a:txBody>
                    <a:bodyPr/>
                    <a:lstStyle/>
                    <a:p>
                      <a:r>
                        <a:rPr lang="en-US" dirty="0">
                          <a:solidFill>
                            <a:schemeClr val="tx1"/>
                          </a:solidFill>
                        </a:rPr>
                        <a:t>17</a:t>
                      </a:r>
                    </a:p>
                  </a:txBody>
                  <a:tcPr marL="150673" marR="150673"/>
                </a:tc>
                <a:tc>
                  <a:txBody>
                    <a:bodyPr/>
                    <a:lstStyle/>
                    <a:p>
                      <a:r>
                        <a:rPr lang="en-US" dirty="0">
                          <a:solidFill>
                            <a:schemeClr val="tx1"/>
                          </a:solidFill>
                        </a:rPr>
                        <a:t>14</a:t>
                      </a:r>
                    </a:p>
                  </a:txBody>
                  <a:tcPr marL="150673" marR="150673"/>
                </a:tc>
                <a:tc>
                  <a:txBody>
                    <a:bodyPr/>
                    <a:lstStyle/>
                    <a:p>
                      <a:r>
                        <a:rPr lang="en-US" dirty="0">
                          <a:solidFill>
                            <a:schemeClr val="tx1"/>
                          </a:solidFill>
                        </a:rPr>
                        <a:t>14</a:t>
                      </a:r>
                    </a:p>
                  </a:txBody>
                  <a:tcPr marL="150673" marR="150673"/>
                </a:tc>
                <a:extLst>
                  <a:ext uri="{0D108BD9-81ED-4DB2-BD59-A6C34878D82A}">
                    <a16:rowId xmlns:a16="http://schemas.microsoft.com/office/drawing/2014/main" val="2394526215"/>
                  </a:ext>
                </a:extLst>
              </a:tr>
              <a:tr h="396968">
                <a:tc>
                  <a:txBody>
                    <a:bodyPr/>
                    <a:lstStyle/>
                    <a:p>
                      <a:r>
                        <a:rPr lang="en-US" dirty="0">
                          <a:solidFill>
                            <a:schemeClr val="tx1"/>
                          </a:solidFill>
                        </a:rPr>
                        <a:t>Socioemotional problems at prior school </a:t>
                      </a:r>
                    </a:p>
                  </a:txBody>
                  <a:tcPr marL="150673" marR="150673"/>
                </a:tc>
                <a:tc>
                  <a:txBody>
                    <a:bodyPr/>
                    <a:lstStyle/>
                    <a:p>
                      <a:r>
                        <a:rPr lang="en-US" dirty="0">
                          <a:solidFill>
                            <a:schemeClr val="tx1"/>
                          </a:solidFill>
                        </a:rPr>
                        <a:t>18</a:t>
                      </a:r>
                    </a:p>
                  </a:txBody>
                  <a:tcPr marL="150673" marR="150673"/>
                </a:tc>
                <a:tc>
                  <a:txBody>
                    <a:bodyPr/>
                    <a:lstStyle/>
                    <a:p>
                      <a:r>
                        <a:rPr lang="en-US" dirty="0">
                          <a:solidFill>
                            <a:schemeClr val="tx1"/>
                          </a:solidFill>
                        </a:rPr>
                        <a:t>27</a:t>
                      </a:r>
                    </a:p>
                  </a:txBody>
                  <a:tcPr marL="150673" marR="150673"/>
                </a:tc>
                <a:tc>
                  <a:txBody>
                    <a:bodyPr/>
                    <a:lstStyle/>
                    <a:p>
                      <a:r>
                        <a:rPr lang="en-US" dirty="0">
                          <a:solidFill>
                            <a:schemeClr val="tx1"/>
                          </a:solidFill>
                        </a:rPr>
                        <a:t>4</a:t>
                      </a:r>
                    </a:p>
                  </a:txBody>
                  <a:tcPr marL="150673" marR="150673"/>
                </a:tc>
                <a:extLst>
                  <a:ext uri="{0D108BD9-81ED-4DB2-BD59-A6C34878D82A}">
                    <a16:rowId xmlns:a16="http://schemas.microsoft.com/office/drawing/2014/main" val="4267272787"/>
                  </a:ext>
                </a:extLst>
              </a:tr>
            </a:tbl>
          </a:graphicData>
        </a:graphic>
      </p:graphicFrame>
      <p:sp>
        <p:nvSpPr>
          <p:cNvPr id="9" name="TextBox 8">
            <a:extLst>
              <a:ext uri="{FF2B5EF4-FFF2-40B4-BE49-F238E27FC236}">
                <a16:creationId xmlns:a16="http://schemas.microsoft.com/office/drawing/2014/main" id="{5A4524C4-4290-7B4D-A549-72756B8D800E}"/>
              </a:ext>
            </a:extLst>
          </p:cNvPr>
          <p:cNvSpPr txBox="1"/>
          <p:nvPr/>
        </p:nvSpPr>
        <p:spPr>
          <a:xfrm>
            <a:off x="2263141" y="4450487"/>
            <a:ext cx="9928860" cy="400110"/>
          </a:xfrm>
          <a:prstGeom prst="rect">
            <a:avLst/>
          </a:prstGeom>
          <a:noFill/>
        </p:spPr>
        <p:txBody>
          <a:bodyPr wrap="square" rtlCol="0">
            <a:spAutoFit/>
          </a:bodyPr>
          <a:lstStyle/>
          <a:p>
            <a:r>
              <a:rPr lang="en-US" sz="2000" b="1" dirty="0"/>
              <a:t>New enrollees during 2018-19 school year—reason for leaving comprehensive HS</a:t>
            </a:r>
          </a:p>
        </p:txBody>
      </p:sp>
    </p:spTree>
    <p:extLst>
      <p:ext uri="{BB962C8B-B14F-4D97-AF65-F5344CB8AC3E}">
        <p14:creationId xmlns:p14="http://schemas.microsoft.com/office/powerpoint/2010/main" val="24024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E4CC2-6895-F745-856E-DB3049B4DB25}"/>
              </a:ext>
            </a:extLst>
          </p:cNvPr>
          <p:cNvSpPr>
            <a:spLocks noGrp="1"/>
          </p:cNvSpPr>
          <p:nvPr>
            <p:ph sz="quarter" idx="10"/>
          </p:nvPr>
        </p:nvSpPr>
        <p:spPr>
          <a:xfrm>
            <a:off x="228600" y="1544524"/>
            <a:ext cx="11795759" cy="4033316"/>
          </a:xfrm>
        </p:spPr>
        <p:txBody>
          <a:bodyPr>
            <a:normAutofit/>
          </a:bodyPr>
          <a:lstStyle/>
          <a:p>
            <a:pPr marL="0" indent="0">
              <a:buNone/>
            </a:pPr>
            <a:r>
              <a:rPr lang="en-US" sz="2800" dirty="0"/>
              <a:t>What was your top reason for transferring your child to XYZ School?</a:t>
            </a:r>
          </a:p>
          <a:p>
            <a:r>
              <a:rPr lang="en-US" sz="2800" dirty="0"/>
              <a:t>I want more control over curriculum/want home school 38%</a:t>
            </a:r>
          </a:p>
          <a:p>
            <a:r>
              <a:rPr lang="en-US" sz="2800" dirty="0"/>
              <a:t>I was dissatisfied with instruction at previous school 24%</a:t>
            </a:r>
          </a:p>
          <a:p>
            <a:r>
              <a:rPr lang="en-US" sz="2800" dirty="0"/>
              <a:t>My child was having problems at his/her previous school 8%</a:t>
            </a:r>
          </a:p>
          <a:p>
            <a:r>
              <a:rPr lang="en-US" sz="2800" dirty="0"/>
              <a:t>My child has mental health needs 18%</a:t>
            </a:r>
          </a:p>
          <a:p>
            <a:r>
              <a:rPr lang="en-US" sz="2800" dirty="0"/>
              <a:t>We needed scheduling flexibility 6%</a:t>
            </a:r>
          </a:p>
          <a:p>
            <a:r>
              <a:rPr lang="en-US" sz="2800" dirty="0"/>
              <a:t>Other 6% </a:t>
            </a:r>
          </a:p>
          <a:p>
            <a:endParaRPr lang="en-US" sz="2800" dirty="0"/>
          </a:p>
          <a:p>
            <a:endParaRPr lang="en-US" sz="2800" dirty="0"/>
          </a:p>
        </p:txBody>
      </p:sp>
      <p:sp>
        <p:nvSpPr>
          <p:cNvPr id="4" name="TextBox 3">
            <a:extLst>
              <a:ext uri="{FF2B5EF4-FFF2-40B4-BE49-F238E27FC236}">
                <a16:creationId xmlns:a16="http://schemas.microsoft.com/office/drawing/2014/main" id="{EA2BBCFA-E234-4058-A6BF-19A50C7057D7}"/>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Understanding reason for entry</a:t>
            </a:r>
          </a:p>
        </p:txBody>
      </p:sp>
    </p:spTree>
    <p:extLst>
      <p:ext uri="{BB962C8B-B14F-4D97-AF65-F5344CB8AC3E}">
        <p14:creationId xmlns:p14="http://schemas.microsoft.com/office/powerpoint/2010/main" val="396474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688CB-D9C9-1D4F-BD66-278EF3A914FD}"/>
              </a:ext>
            </a:extLst>
          </p:cNvPr>
          <p:cNvSpPr>
            <a:spLocks noGrp="1"/>
          </p:cNvSpPr>
          <p:nvPr>
            <p:ph sz="quarter" idx="10"/>
          </p:nvPr>
        </p:nvSpPr>
        <p:spPr>
          <a:xfrm>
            <a:off x="514350" y="3053444"/>
            <a:ext cx="11169650" cy="3450544"/>
          </a:xfrm>
        </p:spPr>
        <p:txBody>
          <a:bodyPr>
            <a:normAutofit/>
          </a:bodyPr>
          <a:lstStyle/>
          <a:p>
            <a:pPr marL="0" indent="0">
              <a:buNone/>
            </a:pPr>
            <a:r>
              <a:rPr lang="en-US" sz="2800" u="sng" dirty="0"/>
              <a:t>Other examples:</a:t>
            </a:r>
          </a:p>
          <a:p>
            <a:r>
              <a:rPr lang="en-US" sz="2800" dirty="0"/>
              <a:t>Refugee students</a:t>
            </a:r>
          </a:p>
          <a:p>
            <a:r>
              <a:rPr lang="en-US" sz="2800" dirty="0"/>
              <a:t>Students with mental health services</a:t>
            </a:r>
          </a:p>
          <a:p>
            <a:r>
              <a:rPr lang="en-US" sz="2800" dirty="0"/>
              <a:t>Students enrolling behind academically or credit deficient</a:t>
            </a:r>
          </a:p>
          <a:p>
            <a:endParaRPr lang="en-US" sz="2800" dirty="0"/>
          </a:p>
          <a:p>
            <a:pPr marL="0" indent="0">
              <a:buNone/>
            </a:pPr>
            <a:r>
              <a:rPr lang="en-US" sz="2800" dirty="0"/>
              <a:t>Remember: knowing the numbers helps you serve your students better! </a:t>
            </a:r>
          </a:p>
        </p:txBody>
      </p:sp>
      <p:sp>
        <p:nvSpPr>
          <p:cNvPr id="4" name="TextBox 3">
            <a:extLst>
              <a:ext uri="{FF2B5EF4-FFF2-40B4-BE49-F238E27FC236}">
                <a16:creationId xmlns:a16="http://schemas.microsoft.com/office/drawing/2014/main" id="{6B273DA8-E379-4096-8D18-BD5857EB22FB}"/>
              </a:ext>
            </a:extLst>
          </p:cNvPr>
          <p:cNvSpPr txBox="1"/>
          <p:nvPr/>
        </p:nvSpPr>
        <p:spPr>
          <a:xfrm>
            <a:off x="2976910" y="212928"/>
            <a:ext cx="8877633" cy="1446550"/>
          </a:xfrm>
          <a:prstGeom prst="rect">
            <a:avLst/>
          </a:prstGeom>
          <a:noFill/>
        </p:spPr>
        <p:txBody>
          <a:bodyPr wrap="square" rtlCol="0">
            <a:spAutoFit/>
          </a:bodyPr>
          <a:lstStyle/>
          <a:p>
            <a:pPr algn="ctr"/>
            <a:r>
              <a:rPr lang="en-US" sz="4400" b="1" dirty="0">
                <a:solidFill>
                  <a:srgbClr val="1A00BA"/>
                </a:solidFill>
              </a:rPr>
              <a:t>What unique student population do you serve?</a:t>
            </a:r>
          </a:p>
        </p:txBody>
      </p:sp>
    </p:spTree>
    <p:extLst>
      <p:ext uri="{BB962C8B-B14F-4D97-AF65-F5344CB8AC3E}">
        <p14:creationId xmlns:p14="http://schemas.microsoft.com/office/powerpoint/2010/main" val="397964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D4465-8158-BD4C-93BF-75D95296AD0B}"/>
              </a:ext>
            </a:extLst>
          </p:cNvPr>
          <p:cNvSpPr>
            <a:spLocks noGrp="1"/>
          </p:cNvSpPr>
          <p:nvPr>
            <p:ph sz="quarter" idx="10"/>
          </p:nvPr>
        </p:nvSpPr>
        <p:spPr>
          <a:xfrm>
            <a:off x="514350" y="1384300"/>
            <a:ext cx="5268913" cy="5221288"/>
          </a:xfrm>
        </p:spPr>
        <p:txBody>
          <a:bodyPr>
            <a:normAutofit/>
          </a:bodyPr>
          <a:lstStyle/>
          <a:p>
            <a:pPr marL="0" indent="0">
              <a:buNone/>
            </a:pPr>
            <a:r>
              <a:rPr lang="en-US" dirty="0">
                <a:solidFill>
                  <a:srgbClr val="AE0059"/>
                </a:solidFill>
              </a:rPr>
              <a:t>Discuss</a:t>
            </a:r>
            <a:endParaRPr lang="en-US" dirty="0"/>
          </a:p>
          <a:p>
            <a:pPr marL="342900" indent="-457200"/>
            <a:r>
              <a:rPr lang="en-US" sz="2800" dirty="0"/>
              <a:t>What special populations of students do you serve at your school?</a:t>
            </a:r>
          </a:p>
          <a:p>
            <a:pPr marL="342900" indent="-457200"/>
            <a:r>
              <a:rPr lang="en-US" sz="2800" dirty="0"/>
              <a:t>If you have data to quantify that population, how do you use it?</a:t>
            </a:r>
          </a:p>
          <a:p>
            <a:pPr marL="342900" indent="-457200"/>
            <a:r>
              <a:rPr lang="en-US" sz="2800" dirty="0"/>
              <a:t>If you don’t have data, how might you gather/collect it? </a:t>
            </a:r>
          </a:p>
        </p:txBody>
      </p:sp>
    </p:spTree>
    <p:extLst>
      <p:ext uri="{BB962C8B-B14F-4D97-AF65-F5344CB8AC3E}">
        <p14:creationId xmlns:p14="http://schemas.microsoft.com/office/powerpoint/2010/main" val="424399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3803E-2904-4EEE-9DB9-A44DCEBA28D1}"/>
              </a:ext>
            </a:extLst>
          </p:cNvPr>
          <p:cNvSpPr>
            <a:spLocks noGrp="1"/>
          </p:cNvSpPr>
          <p:nvPr>
            <p:ph sz="quarter" idx="10"/>
          </p:nvPr>
        </p:nvSpPr>
        <p:spPr>
          <a:xfrm>
            <a:off x="514350" y="3067050"/>
            <a:ext cx="9452610" cy="2524125"/>
          </a:xfrm>
        </p:spPr>
        <p:txBody>
          <a:bodyPr>
            <a:normAutofit fontScale="85000" lnSpcReduction="10000"/>
          </a:bodyPr>
          <a:lstStyle/>
          <a:p>
            <a:r>
              <a:rPr lang="en-US" b="1" dirty="0"/>
              <a:t>2. How are you filling a specific need for your community? What is the outcome? </a:t>
            </a:r>
          </a:p>
        </p:txBody>
      </p:sp>
    </p:spTree>
    <p:extLst>
      <p:ext uri="{BB962C8B-B14F-4D97-AF65-F5344CB8AC3E}">
        <p14:creationId xmlns:p14="http://schemas.microsoft.com/office/powerpoint/2010/main" val="215949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B60CB72-5997-4FEF-AD36-2364EAB7BDBC}"/>
              </a:ext>
            </a:extLst>
          </p:cNvPr>
          <p:cNvGraphicFramePr>
            <a:graphicFrameLocks noGrp="1"/>
          </p:cNvGraphicFramePr>
          <p:nvPr>
            <p:ph sz="quarter" idx="10"/>
            <p:extLst>
              <p:ext uri="{D42A27DB-BD31-4B8C-83A1-F6EECF244321}">
                <p14:modId xmlns:p14="http://schemas.microsoft.com/office/powerpoint/2010/main" val="129715938"/>
              </p:ext>
            </p:extLst>
          </p:nvPr>
        </p:nvGraphicFramePr>
        <p:xfrm>
          <a:off x="344385" y="2280063"/>
          <a:ext cx="11510158" cy="3492813"/>
        </p:xfrm>
        <a:graphic>
          <a:graphicData uri="http://schemas.openxmlformats.org/drawingml/2006/table">
            <a:tbl>
              <a:tblPr firstRow="1" firstCol="1" bandRow="1"/>
              <a:tblGrid>
                <a:gridCol w="4416689">
                  <a:extLst>
                    <a:ext uri="{9D8B030D-6E8A-4147-A177-3AD203B41FA5}">
                      <a16:colId xmlns:a16="http://schemas.microsoft.com/office/drawing/2014/main" val="2929178035"/>
                    </a:ext>
                  </a:extLst>
                </a:gridCol>
                <a:gridCol w="2409102">
                  <a:extLst>
                    <a:ext uri="{9D8B030D-6E8A-4147-A177-3AD203B41FA5}">
                      <a16:colId xmlns:a16="http://schemas.microsoft.com/office/drawing/2014/main" val="239427238"/>
                    </a:ext>
                  </a:extLst>
                </a:gridCol>
                <a:gridCol w="2409102">
                  <a:extLst>
                    <a:ext uri="{9D8B030D-6E8A-4147-A177-3AD203B41FA5}">
                      <a16:colId xmlns:a16="http://schemas.microsoft.com/office/drawing/2014/main" val="37757172"/>
                    </a:ext>
                  </a:extLst>
                </a:gridCol>
                <a:gridCol w="2275265">
                  <a:extLst>
                    <a:ext uri="{9D8B030D-6E8A-4147-A177-3AD203B41FA5}">
                      <a16:colId xmlns:a16="http://schemas.microsoft.com/office/drawing/2014/main" val="3399538897"/>
                    </a:ext>
                  </a:extLst>
                </a:gridCol>
              </a:tblGrid>
              <a:tr h="947106">
                <a:tc rowSpan="2">
                  <a:txBody>
                    <a:bodyPr/>
                    <a:lstStyle/>
                    <a:p>
                      <a:pPr marL="0" marR="0" algn="ctr">
                        <a:spcBef>
                          <a:spcPts val="0"/>
                        </a:spcBef>
                        <a:spcAft>
                          <a:spcPts val="0"/>
                        </a:spcAft>
                      </a:pPr>
                      <a:r>
                        <a:rPr lang="en-US" sz="2400" b="1" dirty="0">
                          <a:ln>
                            <a:noFill/>
                          </a:ln>
                          <a:solidFill>
                            <a:srgbClr val="2A2B2B"/>
                          </a:solidFill>
                          <a:effectLst/>
                          <a:latin typeface="Avenir Medium" panose="02000503020000020003"/>
                          <a:ea typeface="Times New Roman" panose="02020603050405020304" pitchFamily="18" charset="0"/>
                        </a:rPr>
                        <a:t>Average Credits Completed/ Semester for Transfers</a:t>
                      </a: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2400" b="1" dirty="0">
                          <a:ln>
                            <a:noFill/>
                          </a:ln>
                          <a:solidFill>
                            <a:srgbClr val="000000"/>
                          </a:solidFill>
                          <a:effectLst/>
                          <a:latin typeface="Avenir Medium" panose="02000503020000020003"/>
                          <a:ea typeface="Times New Roman" panose="02020603050405020304" pitchFamily="18" charset="0"/>
                        </a:rPr>
                        <a:t>% of group</a:t>
                      </a:r>
                      <a:endParaRPr lang="en-US" sz="2400" b="1"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spcBef>
                          <a:spcPts val="0"/>
                        </a:spcBef>
                        <a:spcAft>
                          <a:spcPts val="0"/>
                        </a:spcAft>
                      </a:pPr>
                      <a:r>
                        <a:rPr lang="en-US" sz="2400" b="1" dirty="0">
                          <a:ln>
                            <a:noFill/>
                          </a:ln>
                          <a:solidFill>
                            <a:srgbClr val="000000"/>
                          </a:solidFill>
                          <a:effectLst/>
                          <a:latin typeface="Avenir Medium" panose="02000503020000020003"/>
                          <a:ea typeface="Times New Roman" panose="02020603050405020304" pitchFamily="18" charset="0"/>
                        </a:rPr>
                        <a:t>Avg Credits/Semester</a:t>
                      </a:r>
                      <a:endParaRPr lang="en-US" sz="2400" b="1"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26960543"/>
                  </a:ext>
                </a:extLst>
              </a:tr>
              <a:tr h="861006">
                <a:tc vMerge="1">
                  <a:txBody>
                    <a:bodyPr/>
                    <a:lstStyle/>
                    <a:p>
                      <a:endParaRPr lang="en-US"/>
                    </a:p>
                  </a:txBody>
                  <a:tcPr/>
                </a:tc>
                <a:tc vMerge="1">
                  <a:txBody>
                    <a:bodyPr/>
                    <a:lstStyle/>
                    <a:p>
                      <a:pPr marL="0" marR="0" algn="ctr">
                        <a:spcBef>
                          <a:spcPts val="0"/>
                        </a:spcBef>
                        <a:spcAft>
                          <a:spcPts val="0"/>
                        </a:spcAft>
                      </a:pPr>
                      <a:endParaRPr lang="en-US" sz="1600" dirty="0">
                        <a:ln>
                          <a:noFill/>
                        </a:ln>
                        <a:solidFill>
                          <a:srgbClr val="2A2B2B"/>
                        </a:solidFill>
                        <a:effectLst/>
                        <a:latin typeface="Avenir Medium" panose="02000503020000020003"/>
                        <a:ea typeface="Times New Roman" panose="02020603050405020304" pitchFamily="18"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b="1" dirty="0">
                          <a:ln>
                            <a:noFill/>
                          </a:ln>
                          <a:solidFill>
                            <a:srgbClr val="000000"/>
                          </a:solidFill>
                          <a:effectLst/>
                          <a:latin typeface="Avenir Medium" panose="02000503020000020003"/>
                          <a:ea typeface="Times New Roman" panose="02020603050405020304" pitchFamily="18" charset="0"/>
                        </a:rPr>
                        <a:t>Before Charter School X</a:t>
                      </a:r>
                      <a:endParaRPr lang="en-US" sz="2400" b="1"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b="1" dirty="0">
                          <a:ln>
                            <a:noFill/>
                          </a:ln>
                          <a:solidFill>
                            <a:srgbClr val="000000"/>
                          </a:solidFill>
                          <a:effectLst/>
                          <a:latin typeface="Avenir Medium" panose="02000503020000020003"/>
                          <a:ea typeface="Times New Roman" panose="02020603050405020304" pitchFamily="18" charset="0"/>
                        </a:rPr>
                        <a:t>At Charter School X</a:t>
                      </a:r>
                      <a:endParaRPr lang="en-US" sz="2400" b="1"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9177068"/>
                  </a:ext>
                </a:extLst>
              </a:tr>
              <a:tr h="861006">
                <a:tc>
                  <a:txBody>
                    <a:bodyPr/>
                    <a:lstStyle/>
                    <a:p>
                      <a:pPr marL="0" marR="0" algn="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Overall Average</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100%</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28.5</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26</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848788"/>
                  </a:ext>
                </a:extLst>
              </a:tr>
              <a:tr h="823695">
                <a:tc>
                  <a:txBody>
                    <a:bodyPr/>
                    <a:lstStyle/>
                    <a:p>
                      <a:pPr marL="0" marR="0" algn="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Students enrolling credit deficient</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42%</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18.6</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400" dirty="0">
                          <a:ln>
                            <a:noFill/>
                          </a:ln>
                          <a:solidFill>
                            <a:srgbClr val="000000"/>
                          </a:solidFill>
                          <a:effectLst/>
                          <a:latin typeface="Avenir Medium" panose="02000503020000020003"/>
                          <a:ea typeface="Times New Roman" panose="02020603050405020304" pitchFamily="18" charset="0"/>
                        </a:rPr>
                        <a:t>24</a:t>
                      </a:r>
                      <a:endParaRPr lang="en-US" sz="2400" dirty="0">
                        <a:ln>
                          <a:noFill/>
                        </a:ln>
                        <a:solidFill>
                          <a:srgbClr val="2A2B2B"/>
                        </a:solidFill>
                        <a:effectLst/>
                        <a:latin typeface="Avenir Medium" panose="02000503020000020003"/>
                        <a:ea typeface="Times New Roman" panose="02020603050405020304" pitchFamily="18" charset="0"/>
                      </a:endParaRPr>
                    </a:p>
                  </a:txBody>
                  <a:tcPr marL="88262" marR="882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4204553"/>
                  </a:ext>
                </a:extLst>
              </a:tr>
            </a:tbl>
          </a:graphicData>
        </a:graphic>
      </p:graphicFrame>
      <p:sp>
        <p:nvSpPr>
          <p:cNvPr id="5" name="TextBox 4">
            <a:extLst>
              <a:ext uri="{FF2B5EF4-FFF2-40B4-BE49-F238E27FC236}">
                <a16:creationId xmlns:a16="http://schemas.microsoft.com/office/drawing/2014/main" id="{7BEDD89C-B0F0-4512-A57F-9B1910951104}"/>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Credit recovery</a:t>
            </a:r>
          </a:p>
        </p:txBody>
      </p:sp>
    </p:spTree>
    <p:extLst>
      <p:ext uri="{BB962C8B-B14F-4D97-AF65-F5344CB8AC3E}">
        <p14:creationId xmlns:p14="http://schemas.microsoft.com/office/powerpoint/2010/main" val="111667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A92FAB-2BB6-9947-9ADF-BFF0F9FDFE1A}"/>
              </a:ext>
            </a:extLst>
          </p:cNvPr>
          <p:cNvSpPr>
            <a:spLocks noGrp="1"/>
          </p:cNvSpPr>
          <p:nvPr>
            <p:ph sz="quarter" idx="10"/>
          </p:nvPr>
        </p:nvSpPr>
        <p:spPr>
          <a:xfrm>
            <a:off x="383178" y="4005945"/>
            <a:ext cx="10528662" cy="2333896"/>
          </a:xfrm>
        </p:spPr>
        <p:txBody>
          <a:bodyPr>
            <a:normAutofit/>
          </a:bodyPr>
          <a:lstStyle/>
          <a:p>
            <a:r>
              <a:rPr lang="en-US" sz="2800" b="1" dirty="0"/>
              <a:t>Collecting and analyzing data that will help you:</a:t>
            </a:r>
          </a:p>
          <a:p>
            <a:pPr marL="1143000" lvl="1"/>
            <a:r>
              <a:rPr lang="en-US" sz="2800" dirty="0">
                <a:solidFill>
                  <a:schemeClr val="bg1"/>
                </a:solidFill>
              </a:rPr>
              <a:t>Understand your school’s strengths and areas of growth more deeply</a:t>
            </a:r>
          </a:p>
          <a:p>
            <a:pPr marL="1143000" lvl="1"/>
            <a:r>
              <a:rPr lang="en-US" sz="2800" dirty="0">
                <a:solidFill>
                  <a:schemeClr val="bg1"/>
                </a:solidFill>
              </a:rPr>
              <a:t>Target and lead needed continuous improvement efforts</a:t>
            </a:r>
          </a:p>
          <a:p>
            <a:pPr marL="1143000" lvl="1"/>
            <a:r>
              <a:rPr lang="en-US" sz="2800" dirty="0">
                <a:solidFill>
                  <a:schemeClr val="bg1"/>
                </a:solidFill>
              </a:rPr>
              <a:t>Share your unique story with others </a:t>
            </a:r>
          </a:p>
        </p:txBody>
      </p:sp>
      <p:sp>
        <p:nvSpPr>
          <p:cNvPr id="2" name="Title 1">
            <a:extLst>
              <a:ext uri="{FF2B5EF4-FFF2-40B4-BE49-F238E27FC236}">
                <a16:creationId xmlns:a16="http://schemas.microsoft.com/office/drawing/2014/main" id="{46C0735F-87F3-7940-A2A6-49A5EBFB7ACD}"/>
              </a:ext>
            </a:extLst>
          </p:cNvPr>
          <p:cNvSpPr>
            <a:spLocks noGrp="1"/>
          </p:cNvSpPr>
          <p:nvPr>
            <p:ph type="title"/>
          </p:nvPr>
        </p:nvSpPr>
        <p:spPr>
          <a:xfrm>
            <a:off x="3779520" y="518159"/>
            <a:ext cx="7876903" cy="3030084"/>
          </a:xfrm>
        </p:spPr>
        <p:txBody>
          <a:bodyPr>
            <a:noAutofit/>
          </a:bodyPr>
          <a:lstStyle/>
          <a:p>
            <a:br>
              <a:rPr lang="en-US" sz="7200" b="1" dirty="0"/>
            </a:br>
            <a:r>
              <a:rPr lang="en-US" sz="7200" b="1" dirty="0"/>
              <a:t>What makes your school special?</a:t>
            </a:r>
            <a:br>
              <a:rPr lang="en-US" sz="7200" b="1" dirty="0"/>
            </a:br>
            <a:endParaRPr lang="en-US" sz="7200" b="1" dirty="0"/>
          </a:p>
        </p:txBody>
      </p:sp>
    </p:spTree>
    <p:extLst>
      <p:ext uri="{BB962C8B-B14F-4D97-AF65-F5344CB8AC3E}">
        <p14:creationId xmlns:p14="http://schemas.microsoft.com/office/powerpoint/2010/main" val="257366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E05D3A-3B23-4EA5-A159-C82A4DD045A3}"/>
              </a:ext>
            </a:extLst>
          </p:cNvPr>
          <p:cNvPicPr>
            <a:picLocks noGrp="1"/>
          </p:cNvPicPr>
          <p:nvPr>
            <p:ph sz="quarter" idx="10"/>
          </p:nvPr>
        </p:nvPicPr>
        <p:blipFill rotWithShape="1">
          <a:blip r:embed="rId3"/>
          <a:stretch/>
        </p:blipFill>
        <p:spPr bwMode="auto">
          <a:xfrm>
            <a:off x="2278720" y="1282700"/>
            <a:ext cx="7640909" cy="522128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6F3816A-E8A6-47CD-8680-06DA6DBF4F38}"/>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Academic Recovery</a:t>
            </a:r>
          </a:p>
        </p:txBody>
      </p:sp>
    </p:spTree>
    <p:extLst>
      <p:ext uri="{BB962C8B-B14F-4D97-AF65-F5344CB8AC3E}">
        <p14:creationId xmlns:p14="http://schemas.microsoft.com/office/powerpoint/2010/main" val="192671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6E34F00-6402-9546-BECE-D48ABFB5F692}"/>
              </a:ext>
            </a:extLst>
          </p:cNvPr>
          <p:cNvGraphicFramePr>
            <a:graphicFrameLocks noGrp="1"/>
          </p:cNvGraphicFramePr>
          <p:nvPr>
            <p:ph sz="quarter" idx="10"/>
            <p:extLst>
              <p:ext uri="{D42A27DB-BD31-4B8C-83A1-F6EECF244321}">
                <p14:modId xmlns:p14="http://schemas.microsoft.com/office/powerpoint/2010/main" val="260803258"/>
              </p:ext>
            </p:extLst>
          </p:nvPr>
        </p:nvGraphicFramePr>
        <p:xfrm>
          <a:off x="605642" y="1484415"/>
          <a:ext cx="11044052" cy="4797630"/>
        </p:xfrm>
        <a:graphic>
          <a:graphicData uri="http://schemas.openxmlformats.org/drawingml/2006/table">
            <a:tbl>
              <a:tblPr firstRow="1" firstCol="1" bandRow="1">
                <a:tableStyleId>{5C22544A-7EE6-4342-B048-85BDC9FD1C3A}</a:tableStyleId>
              </a:tblPr>
              <a:tblGrid>
                <a:gridCol w="1544598">
                  <a:extLst>
                    <a:ext uri="{9D8B030D-6E8A-4147-A177-3AD203B41FA5}">
                      <a16:colId xmlns:a16="http://schemas.microsoft.com/office/drawing/2014/main" val="2258076611"/>
                    </a:ext>
                  </a:extLst>
                </a:gridCol>
                <a:gridCol w="1816859">
                  <a:extLst>
                    <a:ext uri="{9D8B030D-6E8A-4147-A177-3AD203B41FA5}">
                      <a16:colId xmlns:a16="http://schemas.microsoft.com/office/drawing/2014/main" val="160946506"/>
                    </a:ext>
                  </a:extLst>
                </a:gridCol>
                <a:gridCol w="2218775">
                  <a:extLst>
                    <a:ext uri="{9D8B030D-6E8A-4147-A177-3AD203B41FA5}">
                      <a16:colId xmlns:a16="http://schemas.microsoft.com/office/drawing/2014/main" val="1485624847"/>
                    </a:ext>
                  </a:extLst>
                </a:gridCol>
                <a:gridCol w="1505338">
                  <a:extLst>
                    <a:ext uri="{9D8B030D-6E8A-4147-A177-3AD203B41FA5}">
                      <a16:colId xmlns:a16="http://schemas.microsoft.com/office/drawing/2014/main" val="751840851"/>
                    </a:ext>
                  </a:extLst>
                </a:gridCol>
                <a:gridCol w="1663306">
                  <a:extLst>
                    <a:ext uri="{9D8B030D-6E8A-4147-A177-3AD203B41FA5}">
                      <a16:colId xmlns:a16="http://schemas.microsoft.com/office/drawing/2014/main" val="1865094447"/>
                    </a:ext>
                  </a:extLst>
                </a:gridCol>
                <a:gridCol w="2295176">
                  <a:extLst>
                    <a:ext uri="{9D8B030D-6E8A-4147-A177-3AD203B41FA5}">
                      <a16:colId xmlns:a16="http://schemas.microsoft.com/office/drawing/2014/main" val="93515039"/>
                    </a:ext>
                  </a:extLst>
                </a:gridCol>
              </a:tblGrid>
              <a:tr h="902875">
                <a:tc>
                  <a:txBody>
                    <a:bodyPr/>
                    <a:lstStyle/>
                    <a:p>
                      <a:pPr marL="0" marR="0" algn="ctr">
                        <a:spcBef>
                          <a:spcPts val="0"/>
                        </a:spcBef>
                        <a:spcAft>
                          <a:spcPts val="0"/>
                        </a:spcAft>
                      </a:pPr>
                      <a:r>
                        <a:rPr lang="en-US" sz="1800" dirty="0">
                          <a:effectLst/>
                        </a:rPr>
                        <a:t>Graduation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800" dirty="0">
                          <a:effectLst/>
                        </a:rPr>
                        <a:t>CCI – On Track for Prepared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800">
                          <a:effectLst/>
                        </a:rPr>
                        <a:t>CCI – On Track for Approaching Prepared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800">
                          <a:effectLst/>
                        </a:rPr>
                        <a:t>CTE Completer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800">
                          <a:effectLst/>
                        </a:rPr>
                        <a:t>CTE Concentrator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800" dirty="0">
                          <a:effectLst/>
                        </a:rPr>
                        <a:t>Semesters of Coursework*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extLst>
                  <a:ext uri="{0D108BD9-81ED-4DB2-BD59-A6C34878D82A}">
                    <a16:rowId xmlns:a16="http://schemas.microsoft.com/office/drawing/2014/main" val="4236574800"/>
                  </a:ext>
                </a:extLst>
              </a:tr>
              <a:tr h="400598">
                <a:tc>
                  <a:txBody>
                    <a:bodyPr/>
                    <a:lstStyle/>
                    <a:p>
                      <a:pPr marL="0" marR="0" algn="r">
                        <a:spcBef>
                          <a:spcPts val="0"/>
                        </a:spcBef>
                        <a:spcAft>
                          <a:spcPts val="0"/>
                        </a:spcAft>
                      </a:pPr>
                      <a:r>
                        <a:rPr lang="en-US" sz="1600" dirty="0">
                          <a:effectLst/>
                        </a:rPr>
                        <a:t>Expected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0 of 7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2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57785" marR="0" indent="-114300" algn="ctr">
                        <a:spcBef>
                          <a:spcPts val="0"/>
                        </a:spcBef>
                        <a:spcAft>
                          <a:spcPts val="0"/>
                        </a:spcAft>
                      </a:pPr>
                      <a:r>
                        <a:rPr lang="en-US" sz="1600" dirty="0">
                          <a:effectLst/>
                        </a:rPr>
                        <a:t>·  1 semester: 2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extLst>
                  <a:ext uri="{0D108BD9-81ED-4DB2-BD59-A6C34878D82A}">
                    <a16:rowId xmlns:a16="http://schemas.microsoft.com/office/drawing/2014/main" val="1333317987"/>
                  </a:ext>
                </a:extLst>
              </a:tr>
              <a:tr h="923159">
                <a:tc>
                  <a:txBody>
                    <a:bodyPr/>
                    <a:lstStyle/>
                    <a:p>
                      <a:pPr marL="0" marR="0" algn="r">
                        <a:spcBef>
                          <a:spcPts val="0"/>
                        </a:spcBef>
                        <a:spcAft>
                          <a:spcPts val="0"/>
                        </a:spcAft>
                      </a:pPr>
                      <a:r>
                        <a:rPr lang="en-US" sz="1600" dirty="0">
                          <a:effectLst/>
                        </a:rPr>
                        <a:t>On Track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6 of 9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None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1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3 of 9 students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57785" marR="0" indent="-114300" algn="ctr">
                        <a:spcBef>
                          <a:spcPts val="0"/>
                        </a:spcBef>
                        <a:spcAft>
                          <a:spcPts val="0"/>
                        </a:spcAft>
                      </a:pPr>
                      <a:r>
                        <a:rPr lang="en-US" sz="1600" dirty="0">
                          <a:effectLst/>
                        </a:rPr>
                        <a:t>·  4 semesters: 3 students</a:t>
                      </a:r>
                    </a:p>
                    <a:p>
                      <a:pPr marL="57785" marR="0" indent="-114300" algn="ctr">
                        <a:spcBef>
                          <a:spcPts val="0"/>
                        </a:spcBef>
                        <a:spcAft>
                          <a:spcPts val="0"/>
                        </a:spcAft>
                      </a:pPr>
                      <a:r>
                        <a:rPr lang="en-US" sz="1600" dirty="0">
                          <a:effectLst/>
                        </a:rPr>
                        <a:t>·  2 semesters: 1 student</a:t>
                      </a:r>
                    </a:p>
                    <a:p>
                      <a:pPr marL="57785" marR="0" indent="-114300" algn="ctr">
                        <a:spcBef>
                          <a:spcPts val="0"/>
                        </a:spcBef>
                        <a:spcAft>
                          <a:spcPts val="0"/>
                        </a:spcAft>
                      </a:pPr>
                      <a:r>
                        <a:rPr lang="en-US" sz="1600" dirty="0">
                          <a:effectLst/>
                        </a:rPr>
                        <a:t>·  1 semester: 2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extLst>
                  <a:ext uri="{0D108BD9-81ED-4DB2-BD59-A6C34878D82A}">
                    <a16:rowId xmlns:a16="http://schemas.microsoft.com/office/drawing/2014/main" val="1261379219"/>
                  </a:ext>
                </a:extLst>
              </a:tr>
              <a:tr h="947213">
                <a:tc>
                  <a:txBody>
                    <a:bodyPr/>
                    <a:lstStyle/>
                    <a:p>
                      <a:pPr marL="0" marR="0" algn="r">
                        <a:spcBef>
                          <a:spcPts val="0"/>
                        </a:spcBef>
                        <a:spcAft>
                          <a:spcPts val="0"/>
                        </a:spcAft>
                      </a:pPr>
                      <a:r>
                        <a:rPr lang="en-US" sz="1600" dirty="0">
                          <a:effectLst/>
                        </a:rPr>
                        <a:t>On Track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6 of 13 students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1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2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10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57785" marR="0" indent="-114300" algn="ctr">
                        <a:spcBef>
                          <a:spcPts val="0"/>
                        </a:spcBef>
                        <a:spcAft>
                          <a:spcPts val="0"/>
                        </a:spcAft>
                      </a:pPr>
                      <a:r>
                        <a:rPr lang="en-US" sz="1600">
                          <a:effectLst/>
                        </a:rPr>
                        <a:t>·  6 semesters: 1 student</a:t>
                      </a:r>
                    </a:p>
                    <a:p>
                      <a:pPr marL="57785" marR="0" indent="-114300" algn="ctr">
                        <a:spcBef>
                          <a:spcPts val="0"/>
                        </a:spcBef>
                        <a:spcAft>
                          <a:spcPts val="0"/>
                        </a:spcAft>
                      </a:pPr>
                      <a:r>
                        <a:rPr lang="en-US" sz="1600">
                          <a:effectLst/>
                        </a:rPr>
                        <a:t>·  3 semesters: 5 students</a:t>
                      </a:r>
                    </a:p>
                    <a:p>
                      <a:pPr marL="57785" marR="0" indent="-114300" algn="ctr">
                        <a:spcBef>
                          <a:spcPts val="0"/>
                        </a:spcBef>
                        <a:spcAft>
                          <a:spcPts val="0"/>
                        </a:spcAft>
                      </a:pPr>
                      <a:r>
                        <a:rPr lang="en-US" sz="1600">
                          <a:effectLst/>
                        </a:rPr>
                        <a:t>·  1 semester: 1 student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extLst>
                  <a:ext uri="{0D108BD9-81ED-4DB2-BD59-A6C34878D82A}">
                    <a16:rowId xmlns:a16="http://schemas.microsoft.com/office/drawing/2014/main" val="1335230190"/>
                  </a:ext>
                </a:extLst>
              </a:tr>
              <a:tr h="1097109">
                <a:tc>
                  <a:txBody>
                    <a:bodyPr/>
                    <a:lstStyle/>
                    <a:p>
                      <a:pPr marL="0" marR="0" algn="r">
                        <a:spcBef>
                          <a:spcPts val="0"/>
                        </a:spcBef>
                        <a:spcAft>
                          <a:spcPts val="0"/>
                        </a:spcAft>
                      </a:pPr>
                      <a:r>
                        <a:rPr lang="en-US" sz="1600" dirty="0">
                          <a:effectLst/>
                        </a:rPr>
                        <a:t>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5 of 6 students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None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4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1 student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57785" marR="0" indent="-114300" algn="ctr">
                        <a:spcBef>
                          <a:spcPts val="0"/>
                        </a:spcBef>
                        <a:spcAft>
                          <a:spcPts val="0"/>
                        </a:spcAft>
                      </a:pPr>
                      <a:r>
                        <a:rPr lang="en-US" sz="1600">
                          <a:effectLst/>
                        </a:rPr>
                        <a:t>·  5 semesters: 1 student</a:t>
                      </a:r>
                    </a:p>
                    <a:p>
                      <a:pPr marL="57785" marR="0" indent="-114300" algn="ctr">
                        <a:spcBef>
                          <a:spcPts val="0"/>
                        </a:spcBef>
                        <a:spcAft>
                          <a:spcPts val="0"/>
                        </a:spcAft>
                      </a:pPr>
                      <a:r>
                        <a:rPr lang="en-US" sz="1600">
                          <a:effectLst/>
                        </a:rPr>
                        <a:t>·  4 semesters: 1 student</a:t>
                      </a:r>
                    </a:p>
                    <a:p>
                      <a:pPr marL="57785" marR="0" indent="-114300" algn="ctr">
                        <a:spcBef>
                          <a:spcPts val="0"/>
                        </a:spcBef>
                        <a:spcAft>
                          <a:spcPts val="0"/>
                        </a:spcAft>
                      </a:pPr>
                      <a:r>
                        <a:rPr lang="en-US" sz="1600">
                          <a:effectLst/>
                        </a:rPr>
                        <a:t>·  2 semesters: 1 student</a:t>
                      </a:r>
                    </a:p>
                    <a:p>
                      <a:pPr marL="57785" marR="0" indent="-114300" algn="ctr">
                        <a:spcBef>
                          <a:spcPts val="0"/>
                        </a:spcBef>
                        <a:spcAft>
                          <a:spcPts val="0"/>
                        </a:spcAft>
                      </a:pPr>
                      <a:r>
                        <a:rPr lang="en-US" sz="1600">
                          <a:effectLst/>
                        </a:rPr>
                        <a:t>·  1 semester: 1 student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extLst>
                  <a:ext uri="{0D108BD9-81ED-4DB2-BD59-A6C34878D82A}">
                    <a16:rowId xmlns:a16="http://schemas.microsoft.com/office/drawing/2014/main" val="3254867824"/>
                  </a:ext>
                </a:extLst>
              </a:tr>
              <a:tr h="263338">
                <a:tc>
                  <a:txBody>
                    <a:bodyPr/>
                    <a:lstStyle/>
                    <a:p>
                      <a:pPr marL="0" marR="0" algn="r">
                        <a:spcBef>
                          <a:spcPts val="0"/>
                        </a:spcBef>
                        <a:spcAft>
                          <a:spcPts val="0"/>
                        </a:spcAft>
                      </a:pPr>
                      <a:r>
                        <a:rPr lang="en-US" sz="1600" dirty="0">
                          <a:effectLst/>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5 of 7 students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None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None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None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extLst>
                  <a:ext uri="{0D108BD9-81ED-4DB2-BD59-A6C34878D82A}">
                    <a16:rowId xmlns:a16="http://schemas.microsoft.com/office/drawing/2014/main" val="919316014"/>
                  </a:ext>
                </a:extLst>
              </a:tr>
              <a:tr h="263338">
                <a:tc>
                  <a:txBody>
                    <a:bodyPr/>
                    <a:lstStyle/>
                    <a:p>
                      <a:pPr marL="0" marR="0" algn="r">
                        <a:spcBef>
                          <a:spcPts val="0"/>
                        </a:spcBef>
                        <a:spcAft>
                          <a:spcPts val="0"/>
                        </a:spcAft>
                      </a:pPr>
                      <a:r>
                        <a:rPr lang="en-US" sz="16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6 of 11 students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a:effectLst/>
                        </a:rPr>
                        <a:t>None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3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None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tc>
                  <a:txBody>
                    <a:bodyPr/>
                    <a:lstStyle/>
                    <a:p>
                      <a:pPr marL="0" marR="0" algn="ctr">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2846" marR="72846" marT="0" marB="0" anchor="ctr"/>
                </a:tc>
                <a:extLst>
                  <a:ext uri="{0D108BD9-81ED-4DB2-BD59-A6C34878D82A}">
                    <a16:rowId xmlns:a16="http://schemas.microsoft.com/office/drawing/2014/main" val="2126299736"/>
                  </a:ext>
                </a:extLst>
              </a:tr>
            </a:tbl>
          </a:graphicData>
        </a:graphic>
      </p:graphicFrame>
      <p:sp>
        <p:nvSpPr>
          <p:cNvPr id="4" name="TextBox 3">
            <a:extLst>
              <a:ext uri="{FF2B5EF4-FFF2-40B4-BE49-F238E27FC236}">
                <a16:creationId xmlns:a16="http://schemas.microsoft.com/office/drawing/2014/main" id="{F381659E-8130-4557-BAE9-4DEA244B078A}"/>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Dual enrollment/college credit access</a:t>
            </a:r>
          </a:p>
        </p:txBody>
      </p:sp>
    </p:spTree>
    <p:extLst>
      <p:ext uri="{BB962C8B-B14F-4D97-AF65-F5344CB8AC3E}">
        <p14:creationId xmlns:p14="http://schemas.microsoft.com/office/powerpoint/2010/main" val="318239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688CB-D9C9-1D4F-BD66-278EF3A914FD}"/>
              </a:ext>
            </a:extLst>
          </p:cNvPr>
          <p:cNvSpPr>
            <a:spLocks noGrp="1"/>
          </p:cNvSpPr>
          <p:nvPr>
            <p:ph sz="quarter" idx="10"/>
          </p:nvPr>
        </p:nvSpPr>
        <p:spPr>
          <a:xfrm>
            <a:off x="514350" y="2351314"/>
            <a:ext cx="11169650" cy="4152674"/>
          </a:xfrm>
        </p:spPr>
        <p:txBody>
          <a:bodyPr/>
          <a:lstStyle/>
          <a:p>
            <a:pPr marL="0" indent="0">
              <a:buNone/>
            </a:pPr>
            <a:r>
              <a:rPr lang="en-US" dirty="0"/>
              <a:t>Other examples:</a:t>
            </a:r>
          </a:p>
          <a:p>
            <a:r>
              <a:rPr lang="en-US" dirty="0"/>
              <a:t>Accelerated pathways</a:t>
            </a:r>
          </a:p>
          <a:p>
            <a:r>
              <a:rPr lang="en-US" dirty="0"/>
              <a:t>Career tech pathways</a:t>
            </a:r>
          </a:p>
          <a:p>
            <a:r>
              <a:rPr lang="en-US" dirty="0"/>
              <a:t>Intervention</a:t>
            </a:r>
          </a:p>
          <a:p>
            <a:r>
              <a:rPr lang="en-US" dirty="0"/>
              <a:t>Behavioral health programming</a:t>
            </a:r>
          </a:p>
          <a:p>
            <a:endParaRPr lang="en-US" dirty="0">
              <a:solidFill>
                <a:srgbClr val="FF0000"/>
              </a:solidFill>
            </a:endParaRPr>
          </a:p>
        </p:txBody>
      </p:sp>
      <p:sp>
        <p:nvSpPr>
          <p:cNvPr id="4" name="TextBox 3">
            <a:extLst>
              <a:ext uri="{FF2B5EF4-FFF2-40B4-BE49-F238E27FC236}">
                <a16:creationId xmlns:a16="http://schemas.microsoft.com/office/drawing/2014/main" id="{07C4259E-1CEC-44CF-85AF-0B1F28E0B989}"/>
              </a:ext>
            </a:extLst>
          </p:cNvPr>
          <p:cNvSpPr txBox="1"/>
          <p:nvPr/>
        </p:nvSpPr>
        <p:spPr>
          <a:xfrm>
            <a:off x="2976910" y="212928"/>
            <a:ext cx="8877633" cy="1446550"/>
          </a:xfrm>
          <a:prstGeom prst="rect">
            <a:avLst/>
          </a:prstGeom>
          <a:noFill/>
        </p:spPr>
        <p:txBody>
          <a:bodyPr wrap="square" rtlCol="0">
            <a:spAutoFit/>
          </a:bodyPr>
          <a:lstStyle/>
          <a:p>
            <a:pPr algn="ctr"/>
            <a:r>
              <a:rPr lang="en-US" sz="4400" b="1" dirty="0">
                <a:solidFill>
                  <a:srgbClr val="1A00BA"/>
                </a:solidFill>
              </a:rPr>
              <a:t>How are you filling a need and what is the outcome? </a:t>
            </a:r>
          </a:p>
        </p:txBody>
      </p:sp>
    </p:spTree>
    <p:extLst>
      <p:ext uri="{BB962C8B-B14F-4D97-AF65-F5344CB8AC3E}">
        <p14:creationId xmlns:p14="http://schemas.microsoft.com/office/powerpoint/2010/main" val="75074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D4465-8158-BD4C-93BF-75D95296AD0B}"/>
              </a:ext>
            </a:extLst>
          </p:cNvPr>
          <p:cNvSpPr>
            <a:spLocks noGrp="1"/>
          </p:cNvSpPr>
          <p:nvPr>
            <p:ph sz="quarter" idx="10"/>
          </p:nvPr>
        </p:nvSpPr>
        <p:spPr>
          <a:xfrm>
            <a:off x="514350" y="1384300"/>
            <a:ext cx="5268913" cy="5221288"/>
          </a:xfrm>
        </p:spPr>
        <p:txBody>
          <a:bodyPr>
            <a:normAutofit/>
          </a:bodyPr>
          <a:lstStyle/>
          <a:p>
            <a:pPr marL="0" indent="0">
              <a:buNone/>
            </a:pPr>
            <a:r>
              <a:rPr lang="en-US" dirty="0">
                <a:solidFill>
                  <a:srgbClr val="AE0059"/>
                </a:solidFill>
              </a:rPr>
              <a:t>Discuss</a:t>
            </a:r>
            <a:endParaRPr lang="en-US" dirty="0"/>
          </a:p>
          <a:p>
            <a:pPr marL="0" indent="0">
              <a:buNone/>
            </a:pPr>
            <a:endParaRPr lang="en-US" sz="2800" dirty="0"/>
          </a:p>
          <a:p>
            <a:pPr marL="0" indent="0">
              <a:buNone/>
            </a:pPr>
            <a:r>
              <a:rPr lang="en-US" sz="2800" dirty="0"/>
              <a:t>What programs or supports do you offer students that you believe make your school unique? </a:t>
            </a:r>
          </a:p>
          <a:p>
            <a:pPr marL="0" indent="0">
              <a:buNone/>
            </a:pPr>
            <a:endParaRPr lang="en-US" sz="2800" dirty="0"/>
          </a:p>
          <a:p>
            <a:pPr marL="0" indent="0">
              <a:buNone/>
            </a:pPr>
            <a:r>
              <a:rPr lang="en-US" sz="2800" dirty="0"/>
              <a:t>What are the outcomes of your programs, and how are you tracking the program(s)’s outcomes? </a:t>
            </a:r>
          </a:p>
          <a:p>
            <a:pPr marL="0" indent="0">
              <a:buNone/>
            </a:pPr>
            <a:endParaRPr lang="en-US" sz="2800" dirty="0"/>
          </a:p>
        </p:txBody>
      </p:sp>
    </p:spTree>
    <p:extLst>
      <p:ext uri="{BB962C8B-B14F-4D97-AF65-F5344CB8AC3E}">
        <p14:creationId xmlns:p14="http://schemas.microsoft.com/office/powerpoint/2010/main" val="339958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904378-0948-40A3-B80C-2F32E18940F1}"/>
              </a:ext>
            </a:extLst>
          </p:cNvPr>
          <p:cNvSpPr>
            <a:spLocks noGrp="1"/>
          </p:cNvSpPr>
          <p:nvPr>
            <p:ph sz="quarter" idx="10"/>
          </p:nvPr>
        </p:nvSpPr>
        <p:spPr>
          <a:xfrm>
            <a:off x="495300" y="2990850"/>
            <a:ext cx="9086850" cy="3067050"/>
          </a:xfrm>
        </p:spPr>
        <p:txBody>
          <a:bodyPr>
            <a:normAutofit/>
          </a:bodyPr>
          <a:lstStyle/>
          <a:p>
            <a:r>
              <a:rPr lang="en-US" b="1" dirty="0"/>
              <a:t>3. How do you know your students are learning enough?</a:t>
            </a:r>
          </a:p>
        </p:txBody>
      </p:sp>
    </p:spTree>
    <p:extLst>
      <p:ext uri="{BB962C8B-B14F-4D97-AF65-F5344CB8AC3E}">
        <p14:creationId xmlns:p14="http://schemas.microsoft.com/office/powerpoint/2010/main" val="127642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20285D-D129-E64C-8F65-F096440869F4}"/>
              </a:ext>
            </a:extLst>
          </p:cNvPr>
          <p:cNvSpPr>
            <a:spLocks noGrp="1"/>
          </p:cNvSpPr>
          <p:nvPr>
            <p:ph sz="quarter" idx="10"/>
          </p:nvPr>
        </p:nvSpPr>
        <p:spPr>
          <a:xfrm>
            <a:off x="514350" y="1158240"/>
            <a:ext cx="9330690" cy="4432935"/>
          </a:xfrm>
        </p:spPr>
        <p:txBody>
          <a:bodyPr/>
          <a:lstStyle/>
          <a:p>
            <a:pPr marL="1143000" indent="-1143000">
              <a:buAutoNum type="arabicPeriod"/>
            </a:pPr>
            <a:r>
              <a:rPr lang="en-US" dirty="0"/>
              <a:t>Collect objective academic data</a:t>
            </a:r>
          </a:p>
          <a:p>
            <a:pPr marL="1143000" indent="-1143000">
              <a:buAutoNum type="arabicPeriod"/>
            </a:pPr>
            <a:r>
              <a:rPr lang="en-US" dirty="0"/>
              <a:t>Know or set  benchmarks </a:t>
            </a:r>
          </a:p>
          <a:p>
            <a:pPr marL="1143000" indent="-1143000">
              <a:buAutoNum type="arabicPeriod"/>
            </a:pPr>
            <a:endParaRPr lang="en-US" dirty="0"/>
          </a:p>
          <a:p>
            <a:endParaRPr lang="en-US" dirty="0"/>
          </a:p>
        </p:txBody>
      </p:sp>
    </p:spTree>
    <p:extLst>
      <p:ext uri="{BB962C8B-B14F-4D97-AF65-F5344CB8AC3E}">
        <p14:creationId xmlns:p14="http://schemas.microsoft.com/office/powerpoint/2010/main" val="526260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ECDB2326-9E71-B44F-9512-656D4F7D07DC}"/>
              </a:ext>
            </a:extLst>
          </p:cNvPr>
          <p:cNvPicPr>
            <a:picLocks noGrp="1"/>
          </p:cNvPicPr>
          <p:nvPr>
            <p:ph sz="quarter" idx="10"/>
          </p:nvPr>
        </p:nvPicPr>
        <p:blipFill>
          <a:blip r:embed="rId3"/>
          <a:stretch>
            <a:fillRect/>
          </a:stretch>
        </p:blipFill>
        <p:spPr>
          <a:xfrm>
            <a:off x="833120" y="1922304"/>
            <a:ext cx="6527800" cy="4673600"/>
          </a:xfrm>
          <a:prstGeom prst="rect">
            <a:avLst/>
          </a:prstGeom>
        </p:spPr>
      </p:pic>
      <p:sp>
        <p:nvSpPr>
          <p:cNvPr id="4" name="Oval 3">
            <a:extLst>
              <a:ext uri="{FF2B5EF4-FFF2-40B4-BE49-F238E27FC236}">
                <a16:creationId xmlns:a16="http://schemas.microsoft.com/office/drawing/2014/main" id="{7C03E09D-1491-9647-A604-F600891465C4}"/>
              </a:ext>
            </a:extLst>
          </p:cNvPr>
          <p:cNvSpPr/>
          <p:nvPr/>
        </p:nvSpPr>
        <p:spPr>
          <a:xfrm>
            <a:off x="5486400" y="1943100"/>
            <a:ext cx="1897380" cy="25831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4ABA39-5F37-CD47-AA61-0A843FC83551}"/>
              </a:ext>
            </a:extLst>
          </p:cNvPr>
          <p:cNvSpPr txBox="1"/>
          <p:nvPr/>
        </p:nvSpPr>
        <p:spPr>
          <a:xfrm>
            <a:off x="8227060" y="1623060"/>
            <a:ext cx="2948940" cy="1200329"/>
          </a:xfrm>
          <a:prstGeom prst="rect">
            <a:avLst/>
          </a:prstGeom>
          <a:noFill/>
        </p:spPr>
        <p:txBody>
          <a:bodyPr wrap="square" rtlCol="0">
            <a:spAutoFit/>
          </a:bodyPr>
          <a:lstStyle/>
          <a:p>
            <a:r>
              <a:rPr lang="en-US" dirty="0"/>
              <a:t>Circled increase English, Math, and Science GPAs corresponded with a 20 point DFS drop for this school</a:t>
            </a:r>
          </a:p>
        </p:txBody>
      </p:sp>
      <p:sp>
        <p:nvSpPr>
          <p:cNvPr id="6" name="TextBox 5">
            <a:extLst>
              <a:ext uri="{FF2B5EF4-FFF2-40B4-BE49-F238E27FC236}">
                <a16:creationId xmlns:a16="http://schemas.microsoft.com/office/drawing/2014/main" id="{923D2764-13C1-7141-A530-C390BC4962A4}"/>
              </a:ext>
            </a:extLst>
          </p:cNvPr>
          <p:cNvSpPr txBox="1"/>
          <p:nvPr/>
        </p:nvSpPr>
        <p:spPr>
          <a:xfrm>
            <a:off x="672662" y="1492464"/>
            <a:ext cx="6608377" cy="369332"/>
          </a:xfrm>
          <a:prstGeom prst="rect">
            <a:avLst/>
          </a:prstGeom>
          <a:noFill/>
        </p:spPr>
        <p:txBody>
          <a:bodyPr wrap="square" rtlCol="0">
            <a:spAutoFit/>
          </a:bodyPr>
          <a:lstStyle/>
          <a:p>
            <a:pPr algn="ctr"/>
            <a:r>
              <a:rPr lang="en-US" b="1" dirty="0"/>
              <a:t>Schoolwide GPA Over Time</a:t>
            </a:r>
          </a:p>
        </p:txBody>
      </p:sp>
      <p:sp>
        <p:nvSpPr>
          <p:cNvPr id="7" name="TextBox 6">
            <a:extLst>
              <a:ext uri="{FF2B5EF4-FFF2-40B4-BE49-F238E27FC236}">
                <a16:creationId xmlns:a16="http://schemas.microsoft.com/office/drawing/2014/main" id="{471E4347-B171-CD41-9F97-815C5058BEE5}"/>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Internal measures alone can mislead</a:t>
            </a:r>
          </a:p>
        </p:txBody>
      </p:sp>
    </p:spTree>
    <p:extLst>
      <p:ext uri="{BB962C8B-B14F-4D97-AF65-F5344CB8AC3E}">
        <p14:creationId xmlns:p14="http://schemas.microsoft.com/office/powerpoint/2010/main" val="260104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19851CED-CD8F-4566-AF1B-ED77227277CC}"/>
              </a:ext>
            </a:extLst>
          </p:cNvPr>
          <p:cNvPicPr>
            <a:picLocks noGrp="1" noChangeAspect="1"/>
          </p:cNvPicPr>
          <p:nvPr>
            <p:ph sz="quarter" idx="10"/>
          </p:nvPr>
        </p:nvPicPr>
        <p:blipFill>
          <a:blip r:embed="rId3"/>
          <a:stretch>
            <a:fillRect/>
          </a:stretch>
        </p:blipFill>
        <p:spPr>
          <a:xfrm>
            <a:off x="586273" y="1282700"/>
            <a:ext cx="11025804" cy="5221288"/>
          </a:xfrm>
          <a:prstGeom prst="rect">
            <a:avLst/>
          </a:prstGeom>
        </p:spPr>
      </p:pic>
      <p:sp>
        <p:nvSpPr>
          <p:cNvPr id="4" name="TextBox 3">
            <a:extLst>
              <a:ext uri="{FF2B5EF4-FFF2-40B4-BE49-F238E27FC236}">
                <a16:creationId xmlns:a16="http://schemas.microsoft.com/office/drawing/2014/main" id="{999D3A83-E371-4A2C-908B-A58ECB187932}"/>
              </a:ext>
            </a:extLst>
          </p:cNvPr>
          <p:cNvSpPr txBox="1"/>
          <p:nvPr/>
        </p:nvSpPr>
        <p:spPr>
          <a:xfrm>
            <a:off x="2976910" y="212928"/>
            <a:ext cx="8877633" cy="769441"/>
          </a:xfrm>
          <a:prstGeom prst="rect">
            <a:avLst/>
          </a:prstGeom>
          <a:noFill/>
        </p:spPr>
        <p:txBody>
          <a:bodyPr wrap="square" rtlCol="0">
            <a:spAutoFit/>
          </a:bodyPr>
          <a:lstStyle/>
          <a:p>
            <a:pPr algn="ctr"/>
            <a:r>
              <a:rPr lang="en-US" sz="4400" b="1" dirty="0">
                <a:solidFill>
                  <a:srgbClr val="1A00BA"/>
                </a:solidFill>
              </a:rPr>
              <a:t>Benchmarking Students’ Progress</a:t>
            </a:r>
          </a:p>
        </p:txBody>
      </p:sp>
      <p:sp>
        <p:nvSpPr>
          <p:cNvPr id="5" name="Rectangle 4">
            <a:extLst>
              <a:ext uri="{FF2B5EF4-FFF2-40B4-BE49-F238E27FC236}">
                <a16:creationId xmlns:a16="http://schemas.microsoft.com/office/drawing/2014/main" id="{4C92BD0A-14C7-4E6C-BE48-F2F78F9A7E4B}"/>
              </a:ext>
            </a:extLst>
          </p:cNvPr>
          <p:cNvSpPr/>
          <p:nvPr/>
        </p:nvSpPr>
        <p:spPr>
          <a:xfrm>
            <a:off x="2522483" y="1408386"/>
            <a:ext cx="1923393" cy="2438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DC7291-B5A5-4F90-98AE-E342B70AAFB9}"/>
              </a:ext>
            </a:extLst>
          </p:cNvPr>
          <p:cNvSpPr/>
          <p:nvPr/>
        </p:nvSpPr>
        <p:spPr>
          <a:xfrm>
            <a:off x="4093780" y="1454944"/>
            <a:ext cx="1923393" cy="2438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3630DE-DFFC-4E94-B290-5FD6206A5D42}"/>
              </a:ext>
            </a:extLst>
          </p:cNvPr>
          <p:cNvSpPr/>
          <p:nvPr/>
        </p:nvSpPr>
        <p:spPr>
          <a:xfrm>
            <a:off x="5791199" y="1454944"/>
            <a:ext cx="3247697" cy="2438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AD91F2-5C1A-4DB3-A912-FD9F31994096}"/>
              </a:ext>
            </a:extLst>
          </p:cNvPr>
          <p:cNvSpPr/>
          <p:nvPr/>
        </p:nvSpPr>
        <p:spPr>
          <a:xfrm>
            <a:off x="777766" y="2774731"/>
            <a:ext cx="8261130" cy="4414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1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2613BF4-125F-0B45-9E2E-C3287517BC86}"/>
              </a:ext>
            </a:extLst>
          </p:cNvPr>
          <p:cNvGraphicFramePr>
            <a:graphicFrameLocks/>
          </p:cNvGraphicFramePr>
          <p:nvPr>
            <p:extLst>
              <p:ext uri="{D42A27DB-BD31-4B8C-83A1-F6EECF244321}">
                <p14:modId xmlns:p14="http://schemas.microsoft.com/office/powerpoint/2010/main" val="3055483928"/>
              </p:ext>
            </p:extLst>
          </p:nvPr>
        </p:nvGraphicFramePr>
        <p:xfrm>
          <a:off x="838200" y="1493520"/>
          <a:ext cx="10515600" cy="4600489"/>
        </p:xfrm>
        <a:graphic>
          <a:graphicData uri="http://schemas.openxmlformats.org/drawingml/2006/table">
            <a:tbl>
              <a:tblPr firstRow="1" firstCol="1" bandRow="1">
                <a:tableStyleId>{5940675A-B579-460E-94D1-54222C63F5DA}</a:tableStyleId>
              </a:tblPr>
              <a:tblGrid>
                <a:gridCol w="2208276">
                  <a:extLst>
                    <a:ext uri="{9D8B030D-6E8A-4147-A177-3AD203B41FA5}">
                      <a16:colId xmlns:a16="http://schemas.microsoft.com/office/drawing/2014/main" val="3572289238"/>
                    </a:ext>
                  </a:extLst>
                </a:gridCol>
                <a:gridCol w="2927604">
                  <a:extLst>
                    <a:ext uri="{9D8B030D-6E8A-4147-A177-3AD203B41FA5}">
                      <a16:colId xmlns:a16="http://schemas.microsoft.com/office/drawing/2014/main" val="965540933"/>
                    </a:ext>
                  </a:extLst>
                </a:gridCol>
                <a:gridCol w="3169920">
                  <a:extLst>
                    <a:ext uri="{9D8B030D-6E8A-4147-A177-3AD203B41FA5}">
                      <a16:colId xmlns:a16="http://schemas.microsoft.com/office/drawing/2014/main" val="3587832516"/>
                    </a:ext>
                  </a:extLst>
                </a:gridCol>
                <a:gridCol w="2209800">
                  <a:extLst>
                    <a:ext uri="{9D8B030D-6E8A-4147-A177-3AD203B41FA5}">
                      <a16:colId xmlns:a16="http://schemas.microsoft.com/office/drawing/2014/main" val="2552418663"/>
                    </a:ext>
                  </a:extLst>
                </a:gridCol>
              </a:tblGrid>
              <a:tr h="1186729">
                <a:tc>
                  <a:txBody>
                    <a:bodyPr/>
                    <a:lstStyle/>
                    <a:p>
                      <a:pPr marL="0" marR="0" algn="ctr">
                        <a:spcBef>
                          <a:spcPts val="0"/>
                        </a:spcBef>
                        <a:spcAft>
                          <a:spcPts val="0"/>
                        </a:spcAft>
                      </a:pPr>
                      <a:r>
                        <a:rPr lang="en-US" sz="2400" dirty="0">
                          <a:effectLst/>
                        </a:rPr>
                        <a:t>Grade</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Testing Window</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Not Ready/Approaching</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Ready</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6848171"/>
                  </a:ext>
                </a:extLst>
              </a:tr>
              <a:tr h="395576">
                <a:tc rowSpan="4">
                  <a:txBody>
                    <a:bodyPr/>
                    <a:lstStyle/>
                    <a:p>
                      <a:pPr marL="0" marR="0" algn="ctr">
                        <a:spcBef>
                          <a:spcPts val="0"/>
                        </a:spcBef>
                        <a:spcAft>
                          <a:spcPts val="0"/>
                        </a:spcAft>
                      </a:pPr>
                      <a:r>
                        <a:rPr lang="en-US" sz="2400" dirty="0">
                          <a:effectLst/>
                        </a:rPr>
                        <a:t>TK</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BOY</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98%</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5%</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9864255"/>
                  </a:ext>
                </a:extLst>
              </a:tr>
              <a:tr h="395576">
                <a:tc vMerge="1">
                  <a:txBody>
                    <a:bodyPr/>
                    <a:lstStyle/>
                    <a:p>
                      <a:endParaRPr lang="en-US"/>
                    </a:p>
                  </a:txBody>
                  <a:tcPr/>
                </a:tc>
                <a:tc>
                  <a:txBody>
                    <a:bodyPr/>
                    <a:lstStyle/>
                    <a:p>
                      <a:pPr marL="0" marR="0" algn="ctr">
                        <a:spcBef>
                          <a:spcPts val="0"/>
                        </a:spcBef>
                        <a:spcAft>
                          <a:spcPts val="0"/>
                        </a:spcAft>
                      </a:pPr>
                      <a:r>
                        <a:rPr lang="en-US" sz="2800" dirty="0">
                          <a:effectLst/>
                        </a:rPr>
                        <a:t>Testing 1</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95%</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5%</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41500550"/>
                  </a:ext>
                </a:extLst>
              </a:tr>
              <a:tr h="395576">
                <a:tc vMerge="1">
                  <a:txBody>
                    <a:bodyPr/>
                    <a:lstStyle/>
                    <a:p>
                      <a:endParaRPr lang="en-US"/>
                    </a:p>
                  </a:txBody>
                  <a:tcPr/>
                </a:tc>
                <a:tc>
                  <a:txBody>
                    <a:bodyPr/>
                    <a:lstStyle/>
                    <a:p>
                      <a:pPr marL="0" marR="0" algn="ctr">
                        <a:spcBef>
                          <a:spcPts val="0"/>
                        </a:spcBef>
                        <a:spcAft>
                          <a:spcPts val="0"/>
                        </a:spcAft>
                      </a:pPr>
                      <a:r>
                        <a:rPr lang="en-US" sz="2800">
                          <a:effectLst/>
                        </a:rPr>
                        <a:t>Testing 2</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36%</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64%</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50403561"/>
                  </a:ext>
                </a:extLst>
              </a:tr>
              <a:tr h="395576">
                <a:tc vMerge="1">
                  <a:txBody>
                    <a:bodyPr/>
                    <a:lstStyle/>
                    <a:p>
                      <a:endParaRPr lang="en-US"/>
                    </a:p>
                  </a:txBody>
                  <a:tcPr/>
                </a:tc>
                <a:tc>
                  <a:txBody>
                    <a:bodyPr/>
                    <a:lstStyle/>
                    <a:p>
                      <a:pPr marL="0" marR="0" algn="ctr">
                        <a:spcBef>
                          <a:spcPts val="0"/>
                        </a:spcBef>
                        <a:spcAft>
                          <a:spcPts val="0"/>
                        </a:spcAft>
                      </a:pPr>
                      <a:r>
                        <a:rPr lang="en-US" sz="2800">
                          <a:effectLst/>
                        </a:rPr>
                        <a:t>EOY</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5%</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95%</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2340078"/>
                  </a:ext>
                </a:extLst>
              </a:tr>
              <a:tr h="395576">
                <a:tc rowSpan="4">
                  <a:txBody>
                    <a:bodyPr/>
                    <a:lstStyle/>
                    <a:p>
                      <a:pPr marL="0" marR="0" algn="ctr">
                        <a:spcBef>
                          <a:spcPts val="0"/>
                        </a:spcBef>
                        <a:spcAft>
                          <a:spcPts val="0"/>
                        </a:spcAft>
                      </a:pPr>
                      <a:r>
                        <a:rPr lang="en-US" sz="2400" dirty="0">
                          <a:effectLst/>
                        </a:rPr>
                        <a:t>K</a:t>
                      </a:r>
                      <a:endParaRPr lang="en-US" sz="28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BOY</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81%</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21%</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3603875"/>
                  </a:ext>
                </a:extLst>
              </a:tr>
              <a:tr h="395576">
                <a:tc vMerge="1">
                  <a:txBody>
                    <a:bodyPr/>
                    <a:lstStyle/>
                    <a:p>
                      <a:endParaRPr lang="en-US"/>
                    </a:p>
                  </a:txBody>
                  <a:tcPr/>
                </a:tc>
                <a:tc>
                  <a:txBody>
                    <a:bodyPr/>
                    <a:lstStyle/>
                    <a:p>
                      <a:pPr marL="0" marR="0" algn="ctr">
                        <a:spcBef>
                          <a:spcPts val="0"/>
                        </a:spcBef>
                        <a:spcAft>
                          <a:spcPts val="0"/>
                        </a:spcAft>
                      </a:pPr>
                      <a:r>
                        <a:rPr lang="en-US" sz="2800">
                          <a:effectLst/>
                        </a:rPr>
                        <a:t>Testing 1</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30%</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70%</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74350881"/>
                  </a:ext>
                </a:extLst>
              </a:tr>
              <a:tr h="395576">
                <a:tc vMerge="1">
                  <a:txBody>
                    <a:bodyPr/>
                    <a:lstStyle/>
                    <a:p>
                      <a:endParaRPr lang="en-US"/>
                    </a:p>
                  </a:txBody>
                  <a:tcPr/>
                </a:tc>
                <a:tc>
                  <a:txBody>
                    <a:bodyPr/>
                    <a:lstStyle/>
                    <a:p>
                      <a:pPr marL="0" marR="0" algn="ctr">
                        <a:spcBef>
                          <a:spcPts val="0"/>
                        </a:spcBef>
                        <a:spcAft>
                          <a:spcPts val="0"/>
                        </a:spcAft>
                      </a:pPr>
                      <a:r>
                        <a:rPr lang="en-US" sz="2800">
                          <a:effectLst/>
                        </a:rPr>
                        <a:t>Testing 2</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16%</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84%</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8722692"/>
                  </a:ext>
                </a:extLst>
              </a:tr>
              <a:tr h="395576">
                <a:tc vMerge="1">
                  <a:txBody>
                    <a:bodyPr/>
                    <a:lstStyle/>
                    <a:p>
                      <a:endParaRPr lang="en-US"/>
                    </a:p>
                  </a:txBody>
                  <a:tcPr/>
                </a:tc>
                <a:tc>
                  <a:txBody>
                    <a:bodyPr/>
                    <a:lstStyle/>
                    <a:p>
                      <a:pPr marL="0" marR="0" algn="ctr">
                        <a:spcBef>
                          <a:spcPts val="0"/>
                        </a:spcBef>
                        <a:spcAft>
                          <a:spcPts val="0"/>
                        </a:spcAft>
                      </a:pPr>
                      <a:r>
                        <a:rPr lang="en-US" sz="2800">
                          <a:effectLst/>
                        </a:rPr>
                        <a:t>EOY</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3%</a:t>
                      </a:r>
                      <a:endParaRPr lang="en-US" sz="3200">
                        <a:solidFill>
                          <a:srgbClr val="2A2B2B"/>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97%</a:t>
                      </a:r>
                      <a:endParaRPr lang="en-US" sz="3200" dirty="0">
                        <a:solidFill>
                          <a:srgbClr val="2A2B2B"/>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94604510"/>
                  </a:ext>
                </a:extLst>
              </a:tr>
            </a:tbl>
          </a:graphicData>
        </a:graphic>
      </p:graphicFrame>
      <p:sp>
        <p:nvSpPr>
          <p:cNvPr id="3" name="Content Placeholder 2">
            <a:extLst>
              <a:ext uri="{FF2B5EF4-FFF2-40B4-BE49-F238E27FC236}">
                <a16:creationId xmlns:a16="http://schemas.microsoft.com/office/drawing/2014/main" id="{4BACD62B-DCC4-EC4E-937D-F7A2B7383AF3}"/>
              </a:ext>
            </a:extLst>
          </p:cNvPr>
          <p:cNvSpPr>
            <a:spLocks noGrp="1"/>
          </p:cNvSpPr>
          <p:nvPr>
            <p:ph sz="quarter" idx="10"/>
          </p:nvPr>
        </p:nvSpPr>
        <p:spPr>
          <a:xfrm>
            <a:off x="511175" y="872721"/>
            <a:ext cx="11169650" cy="5221288"/>
          </a:xfrm>
        </p:spPr>
        <p:txBody>
          <a:bodyPr>
            <a:normAutofit/>
          </a:bodyPr>
          <a:lstStyle/>
          <a:p>
            <a:pPr marL="0" indent="0">
              <a:buNone/>
            </a:pPr>
            <a:r>
              <a:rPr lang="en-US" sz="4000" dirty="0"/>
              <a:t>Foundational Reading Skills Assessment</a:t>
            </a:r>
          </a:p>
        </p:txBody>
      </p:sp>
    </p:spTree>
    <p:extLst>
      <p:ext uri="{BB962C8B-B14F-4D97-AF65-F5344CB8AC3E}">
        <p14:creationId xmlns:p14="http://schemas.microsoft.com/office/powerpoint/2010/main" val="1227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E3C69-1187-2840-8BF4-4A7525C2152F}"/>
              </a:ext>
            </a:extLst>
          </p:cNvPr>
          <p:cNvSpPr>
            <a:spLocks noGrp="1"/>
          </p:cNvSpPr>
          <p:nvPr>
            <p:ph sz="quarter" idx="10"/>
          </p:nvPr>
        </p:nvSpPr>
        <p:spPr>
          <a:xfrm>
            <a:off x="514350" y="1659478"/>
            <a:ext cx="11169650" cy="4844510"/>
          </a:xfrm>
        </p:spPr>
        <p:txBody>
          <a:bodyPr>
            <a:normAutofit/>
          </a:bodyPr>
          <a:lstStyle/>
          <a:p>
            <a:r>
              <a:rPr lang="en-US" sz="2800" dirty="0"/>
              <a:t>Try not to rely </a:t>
            </a:r>
            <a:r>
              <a:rPr lang="en-US" sz="2800" u="sng" dirty="0"/>
              <a:t>solely</a:t>
            </a:r>
            <a:r>
              <a:rPr lang="en-US" sz="2800" dirty="0"/>
              <a:t> on subjective outcomes (like GPA)</a:t>
            </a:r>
          </a:p>
          <a:p>
            <a:pPr marL="0" indent="0">
              <a:buNone/>
            </a:pPr>
            <a:endParaRPr lang="en-US" sz="2800" dirty="0"/>
          </a:p>
          <a:p>
            <a:r>
              <a:rPr lang="en-US" sz="2800" dirty="0"/>
              <a:t>Use a norm-referenced assessment</a:t>
            </a:r>
          </a:p>
          <a:p>
            <a:endParaRPr lang="en-US" sz="2800" dirty="0"/>
          </a:p>
          <a:p>
            <a:r>
              <a:rPr lang="en-US" sz="2800" dirty="0"/>
              <a:t>Break down ”a year’s worth of growth” into targets for quarterly analysis</a:t>
            </a:r>
          </a:p>
          <a:p>
            <a:pPr marL="0" indent="0">
              <a:buNone/>
            </a:pPr>
            <a:endParaRPr lang="en-US" sz="2800" dirty="0"/>
          </a:p>
          <a:p>
            <a:r>
              <a:rPr lang="en-US" sz="2800" dirty="0"/>
              <a:t>Disaggregate by traditional and unique subgroups </a:t>
            </a:r>
          </a:p>
        </p:txBody>
      </p:sp>
      <p:sp>
        <p:nvSpPr>
          <p:cNvPr id="4" name="TextBox 3">
            <a:extLst>
              <a:ext uri="{FF2B5EF4-FFF2-40B4-BE49-F238E27FC236}">
                <a16:creationId xmlns:a16="http://schemas.microsoft.com/office/drawing/2014/main" id="{C1EE30D2-9926-4C33-88D4-C311E83C6DEF}"/>
              </a:ext>
            </a:extLst>
          </p:cNvPr>
          <p:cNvSpPr txBox="1"/>
          <p:nvPr/>
        </p:nvSpPr>
        <p:spPr>
          <a:xfrm>
            <a:off x="3048000" y="212928"/>
            <a:ext cx="9144000" cy="769441"/>
          </a:xfrm>
          <a:prstGeom prst="rect">
            <a:avLst/>
          </a:prstGeom>
          <a:noFill/>
        </p:spPr>
        <p:txBody>
          <a:bodyPr wrap="square" rtlCol="0">
            <a:spAutoFit/>
          </a:bodyPr>
          <a:lstStyle/>
          <a:p>
            <a:r>
              <a:rPr lang="en-US" sz="4400" b="1" dirty="0">
                <a:solidFill>
                  <a:srgbClr val="2501FF"/>
                </a:solidFill>
              </a:rPr>
              <a:t>Suggestions</a:t>
            </a:r>
          </a:p>
        </p:txBody>
      </p:sp>
    </p:spTree>
    <p:extLst>
      <p:ext uri="{BB962C8B-B14F-4D97-AF65-F5344CB8AC3E}">
        <p14:creationId xmlns:p14="http://schemas.microsoft.com/office/powerpoint/2010/main" val="341654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blue shirt&#10;&#10;Description automatically generated">
            <a:extLst>
              <a:ext uri="{FF2B5EF4-FFF2-40B4-BE49-F238E27FC236}">
                <a16:creationId xmlns:a16="http://schemas.microsoft.com/office/drawing/2014/main" id="{A62C6A1D-3B83-4E34-B913-FF76CD1A4361}"/>
              </a:ext>
            </a:extLst>
          </p:cNvPr>
          <p:cNvPicPr>
            <a:picLocks noChangeAspect="1"/>
          </p:cNvPicPr>
          <p:nvPr/>
        </p:nvPicPr>
        <p:blipFill>
          <a:blip r:embed="rId3"/>
          <a:stretch>
            <a:fillRect/>
          </a:stretch>
        </p:blipFill>
        <p:spPr>
          <a:xfrm>
            <a:off x="3017191" y="2497541"/>
            <a:ext cx="2442798" cy="3661323"/>
          </a:xfrm>
          <a:prstGeom prst="rect">
            <a:avLst/>
          </a:prstGeom>
        </p:spPr>
      </p:pic>
      <p:pic>
        <p:nvPicPr>
          <p:cNvPr id="8" name="Picture 7" descr="A close up of a person&#10;&#10;Description automatically generated">
            <a:extLst>
              <a:ext uri="{FF2B5EF4-FFF2-40B4-BE49-F238E27FC236}">
                <a16:creationId xmlns:a16="http://schemas.microsoft.com/office/drawing/2014/main" id="{B262D6C2-5E7C-4800-9D36-AB8CA359B2B6}"/>
              </a:ext>
            </a:extLst>
          </p:cNvPr>
          <p:cNvPicPr>
            <a:picLocks noChangeAspect="1"/>
          </p:cNvPicPr>
          <p:nvPr/>
        </p:nvPicPr>
        <p:blipFill>
          <a:blip r:embed="rId4"/>
          <a:stretch>
            <a:fillRect/>
          </a:stretch>
        </p:blipFill>
        <p:spPr>
          <a:xfrm>
            <a:off x="8598298" y="2497541"/>
            <a:ext cx="2649033" cy="3761941"/>
          </a:xfrm>
          <a:prstGeom prst="rect">
            <a:avLst/>
          </a:prstGeom>
        </p:spPr>
      </p:pic>
      <p:sp>
        <p:nvSpPr>
          <p:cNvPr id="9" name="TextBox 8">
            <a:extLst>
              <a:ext uri="{FF2B5EF4-FFF2-40B4-BE49-F238E27FC236}">
                <a16:creationId xmlns:a16="http://schemas.microsoft.com/office/drawing/2014/main" id="{F6219D99-4FE6-4FAB-B4E5-4925132B0100}"/>
              </a:ext>
            </a:extLst>
          </p:cNvPr>
          <p:cNvSpPr txBox="1"/>
          <p:nvPr/>
        </p:nvSpPr>
        <p:spPr>
          <a:xfrm>
            <a:off x="315884" y="2497541"/>
            <a:ext cx="2701307" cy="2031325"/>
          </a:xfrm>
          <a:prstGeom prst="rect">
            <a:avLst/>
          </a:prstGeom>
          <a:noFill/>
        </p:spPr>
        <p:txBody>
          <a:bodyPr wrap="square" rtlCol="0">
            <a:spAutoFit/>
          </a:bodyPr>
          <a:lstStyle/>
          <a:p>
            <a:r>
              <a:rPr lang="en-US" b="1" dirty="0"/>
              <a:t>Jessica Newburn</a:t>
            </a:r>
          </a:p>
          <a:p>
            <a:r>
              <a:rPr lang="en-US" dirty="0"/>
              <a:t>Director of School Quality and Supports</a:t>
            </a:r>
          </a:p>
          <a:p>
            <a:endParaRPr lang="en-US" dirty="0"/>
          </a:p>
          <a:p>
            <a:r>
              <a:rPr lang="en-US" i="1" dirty="0"/>
              <a:t>Former Principal in Oakland</a:t>
            </a:r>
          </a:p>
          <a:p>
            <a:endParaRPr lang="en-US" dirty="0"/>
          </a:p>
        </p:txBody>
      </p:sp>
      <p:sp>
        <p:nvSpPr>
          <p:cNvPr id="10" name="TextBox 9">
            <a:extLst>
              <a:ext uri="{FF2B5EF4-FFF2-40B4-BE49-F238E27FC236}">
                <a16:creationId xmlns:a16="http://schemas.microsoft.com/office/drawing/2014/main" id="{24E2B038-13E1-4968-8877-BC2F11F229B2}"/>
              </a:ext>
            </a:extLst>
          </p:cNvPr>
          <p:cNvSpPr txBox="1"/>
          <p:nvPr/>
        </p:nvSpPr>
        <p:spPr>
          <a:xfrm>
            <a:off x="6251170" y="2497541"/>
            <a:ext cx="2344279" cy="1477328"/>
          </a:xfrm>
          <a:prstGeom prst="rect">
            <a:avLst/>
          </a:prstGeom>
          <a:noFill/>
        </p:spPr>
        <p:txBody>
          <a:bodyPr wrap="square" rtlCol="0">
            <a:spAutoFit/>
          </a:bodyPr>
          <a:lstStyle/>
          <a:p>
            <a:r>
              <a:rPr lang="en-US" b="1" dirty="0"/>
              <a:t>Jonathan Slakey</a:t>
            </a:r>
          </a:p>
          <a:p>
            <a:r>
              <a:rPr lang="en-US" dirty="0"/>
              <a:t>Senior Data Analyst</a:t>
            </a:r>
          </a:p>
          <a:p>
            <a:endParaRPr lang="en-US" dirty="0"/>
          </a:p>
          <a:p>
            <a:endParaRPr lang="en-US" dirty="0"/>
          </a:p>
          <a:p>
            <a:r>
              <a:rPr lang="en-US" i="1" dirty="0"/>
              <a:t>Is ok with spreadsheets</a:t>
            </a:r>
          </a:p>
        </p:txBody>
      </p:sp>
      <p:sp>
        <p:nvSpPr>
          <p:cNvPr id="11" name="TextBox 10">
            <a:extLst>
              <a:ext uri="{FF2B5EF4-FFF2-40B4-BE49-F238E27FC236}">
                <a16:creationId xmlns:a16="http://schemas.microsoft.com/office/drawing/2014/main" id="{C9BF17DA-5122-41A0-99EF-35B41F18053A}"/>
              </a:ext>
            </a:extLst>
          </p:cNvPr>
          <p:cNvSpPr txBox="1"/>
          <p:nvPr/>
        </p:nvSpPr>
        <p:spPr>
          <a:xfrm>
            <a:off x="2976910" y="212928"/>
            <a:ext cx="8877633" cy="830997"/>
          </a:xfrm>
          <a:prstGeom prst="rect">
            <a:avLst/>
          </a:prstGeom>
          <a:noFill/>
        </p:spPr>
        <p:txBody>
          <a:bodyPr wrap="square" rtlCol="0">
            <a:spAutoFit/>
          </a:bodyPr>
          <a:lstStyle/>
          <a:p>
            <a:pPr algn="ctr"/>
            <a:r>
              <a:rPr lang="en-US" sz="4800" b="1" dirty="0">
                <a:solidFill>
                  <a:srgbClr val="2501FF"/>
                </a:solidFill>
              </a:rPr>
              <a:t>Your presenters…</a:t>
            </a:r>
          </a:p>
        </p:txBody>
      </p:sp>
    </p:spTree>
    <p:extLst>
      <p:ext uri="{BB962C8B-B14F-4D97-AF65-F5344CB8AC3E}">
        <p14:creationId xmlns:p14="http://schemas.microsoft.com/office/powerpoint/2010/main" val="3450443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D4465-8158-BD4C-93BF-75D95296AD0B}"/>
              </a:ext>
            </a:extLst>
          </p:cNvPr>
          <p:cNvSpPr>
            <a:spLocks noGrp="1"/>
          </p:cNvSpPr>
          <p:nvPr>
            <p:ph sz="quarter" idx="10"/>
          </p:nvPr>
        </p:nvSpPr>
        <p:spPr>
          <a:xfrm>
            <a:off x="514350" y="1384300"/>
            <a:ext cx="5268913" cy="5221288"/>
          </a:xfrm>
        </p:spPr>
        <p:txBody>
          <a:bodyPr>
            <a:normAutofit/>
          </a:bodyPr>
          <a:lstStyle/>
          <a:p>
            <a:pPr marL="0" indent="0">
              <a:buNone/>
            </a:pPr>
            <a:r>
              <a:rPr lang="en-US" dirty="0">
                <a:solidFill>
                  <a:srgbClr val="AE0059"/>
                </a:solidFill>
              </a:rPr>
              <a:t>Discuss</a:t>
            </a:r>
            <a:endParaRPr lang="en-US" dirty="0"/>
          </a:p>
          <a:p>
            <a:pPr marL="0" indent="0">
              <a:buNone/>
            </a:pPr>
            <a:endParaRPr lang="en-US" sz="2800" dirty="0"/>
          </a:p>
          <a:p>
            <a:pPr marL="0" indent="0">
              <a:buNone/>
            </a:pPr>
            <a:r>
              <a:rPr lang="en-US" sz="2800" dirty="0"/>
              <a:t>Are you currently collecting data that helps you understand student academic progress? </a:t>
            </a:r>
          </a:p>
          <a:p>
            <a:pPr marL="0" indent="0">
              <a:buNone/>
            </a:pPr>
            <a:endParaRPr lang="en-US" sz="2800" dirty="0"/>
          </a:p>
          <a:p>
            <a:pPr marL="0" indent="0">
              <a:buNone/>
            </a:pPr>
            <a:r>
              <a:rPr lang="en-US" sz="2800" dirty="0"/>
              <a:t>Are there areas where you are relying on observation (yours or your team’s)?</a:t>
            </a:r>
          </a:p>
          <a:p>
            <a:pPr marL="0" indent="0">
              <a:buNone/>
            </a:pPr>
            <a:endParaRPr lang="en-US" sz="2800" dirty="0"/>
          </a:p>
        </p:txBody>
      </p:sp>
    </p:spTree>
    <p:extLst>
      <p:ext uri="{BB962C8B-B14F-4D97-AF65-F5344CB8AC3E}">
        <p14:creationId xmlns:p14="http://schemas.microsoft.com/office/powerpoint/2010/main" val="344738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688CB-D9C9-1D4F-BD66-278EF3A914FD}"/>
              </a:ext>
            </a:extLst>
          </p:cNvPr>
          <p:cNvSpPr>
            <a:spLocks noGrp="1"/>
          </p:cNvSpPr>
          <p:nvPr>
            <p:ph sz="quarter" idx="10"/>
          </p:nvPr>
        </p:nvSpPr>
        <p:spPr>
          <a:xfrm>
            <a:off x="435882" y="2311399"/>
            <a:ext cx="5480050" cy="2603501"/>
          </a:xfrm>
        </p:spPr>
        <p:txBody>
          <a:bodyPr>
            <a:normAutofit fontScale="92500" lnSpcReduction="10000"/>
          </a:bodyPr>
          <a:lstStyle/>
          <a:p>
            <a:pPr marL="0" indent="0">
              <a:buNone/>
            </a:pPr>
            <a:r>
              <a:rPr lang="en-US" sz="3200" dirty="0"/>
              <a:t>Take 5 quiet minutes to jot 1-2 next steps for yourself. </a:t>
            </a:r>
          </a:p>
          <a:p>
            <a:pPr marL="0" indent="0">
              <a:buNone/>
            </a:pPr>
            <a:endParaRPr lang="en-US" sz="3200" dirty="0"/>
          </a:p>
          <a:p>
            <a:pPr marL="0" indent="0">
              <a:buNone/>
            </a:pPr>
            <a:r>
              <a:rPr lang="en-US" sz="3200" dirty="0"/>
              <a:t>Try to make them actionable and things you can tackle in the next week to month.</a:t>
            </a:r>
          </a:p>
        </p:txBody>
      </p:sp>
      <p:sp>
        <p:nvSpPr>
          <p:cNvPr id="2" name="Title 1">
            <a:extLst>
              <a:ext uri="{FF2B5EF4-FFF2-40B4-BE49-F238E27FC236}">
                <a16:creationId xmlns:a16="http://schemas.microsoft.com/office/drawing/2014/main" id="{A246C425-1740-5044-8852-5EBAEB183DD3}"/>
              </a:ext>
            </a:extLst>
          </p:cNvPr>
          <p:cNvSpPr>
            <a:spLocks noGrp="1"/>
          </p:cNvSpPr>
          <p:nvPr>
            <p:ph type="ctrTitle" idx="4294967295"/>
          </p:nvPr>
        </p:nvSpPr>
        <p:spPr>
          <a:xfrm>
            <a:off x="0" y="1122363"/>
            <a:ext cx="5480050" cy="820737"/>
          </a:xfrm>
        </p:spPr>
        <p:txBody>
          <a:bodyPr>
            <a:normAutofit fontScale="90000"/>
          </a:bodyPr>
          <a:lstStyle/>
          <a:p>
            <a:pPr algn="ctr"/>
            <a:r>
              <a:rPr lang="en-US" sz="5400" b="1" dirty="0">
                <a:solidFill>
                  <a:schemeClr val="bg1">
                    <a:lumMod val="95000"/>
                  </a:schemeClr>
                </a:solidFill>
              </a:rPr>
              <a:t>Make a plan!</a:t>
            </a:r>
          </a:p>
        </p:txBody>
      </p:sp>
    </p:spTree>
    <p:extLst>
      <p:ext uri="{BB962C8B-B14F-4D97-AF65-F5344CB8AC3E}">
        <p14:creationId xmlns:p14="http://schemas.microsoft.com/office/powerpoint/2010/main" val="265286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35D2D-E645-5042-AF1D-A714830C9F31}"/>
              </a:ext>
            </a:extLst>
          </p:cNvPr>
          <p:cNvSpPr>
            <a:spLocks noGrp="1"/>
          </p:cNvSpPr>
          <p:nvPr>
            <p:ph sz="quarter" idx="10"/>
          </p:nvPr>
        </p:nvSpPr>
        <p:spPr>
          <a:xfrm>
            <a:off x="467960" y="2451370"/>
            <a:ext cx="10474360" cy="3917999"/>
          </a:xfrm>
        </p:spPr>
        <p:txBody>
          <a:bodyPr>
            <a:normAutofit fontScale="92500"/>
          </a:bodyPr>
          <a:lstStyle/>
          <a:p>
            <a:pPr marL="571500" indent="-571500">
              <a:buFont typeface="Arial" panose="020B0604020202020204" pitchFamily="34" charset="0"/>
              <a:buChar char="•"/>
            </a:pPr>
            <a:r>
              <a:rPr lang="en-US" sz="3200" dirty="0"/>
              <a:t>CCSA’s upcoming data focused webinars and tools</a:t>
            </a:r>
          </a:p>
          <a:p>
            <a:pPr marL="1371600" lvl="1" indent="-571500"/>
            <a:r>
              <a:rPr lang="en-US" sz="3200" dirty="0"/>
              <a:t>Sign up today for emails!</a:t>
            </a:r>
          </a:p>
          <a:p>
            <a:pPr lvl="1" indent="0">
              <a:buNone/>
            </a:pPr>
            <a:endParaRPr lang="en-US" sz="3200" dirty="0"/>
          </a:p>
          <a:p>
            <a:pPr marL="685800" indent="-685800">
              <a:buFont typeface="Arial" panose="020B0604020202020204" pitchFamily="34" charset="0"/>
              <a:buChar char="•"/>
            </a:pPr>
            <a:r>
              <a:rPr lang="en-US" sz="3200" dirty="0"/>
              <a:t>Webinar: Understanding Renewal under AB 1505</a:t>
            </a:r>
          </a:p>
          <a:p>
            <a:pPr marL="1485900" lvl="1" indent="-685800"/>
            <a:r>
              <a:rPr lang="en-US" sz="3200" dirty="0"/>
              <a:t>When</a:t>
            </a:r>
            <a:r>
              <a:rPr lang="en-US" sz="3200" b="1" dirty="0"/>
              <a:t>: </a:t>
            </a:r>
            <a:r>
              <a:rPr lang="en-US" sz="3200" dirty="0"/>
              <a:t>November 5, 3-4pm or November 14, 11:30am-12:30pm</a:t>
            </a:r>
          </a:p>
          <a:p>
            <a:pPr marL="1485900" lvl="1" indent="-685800"/>
            <a:r>
              <a:rPr lang="en-US" sz="3200" dirty="0"/>
              <a:t>Register here</a:t>
            </a:r>
            <a:r>
              <a:rPr lang="en-US" sz="3200" dirty="0">
                <a:solidFill>
                  <a:schemeClr val="tx1"/>
                </a:solidFill>
              </a:rPr>
              <a:t>: </a:t>
            </a:r>
            <a:r>
              <a:rPr lang="en-US" sz="3200" u="sng" dirty="0">
                <a:solidFill>
                  <a:schemeClr val="tx1"/>
                </a:solidFill>
                <a:hlinkClick r:id="rId3"/>
              </a:rPr>
              <a:t>https://www.eventbrite.com/o/ccsa-3038201574</a:t>
            </a:r>
            <a:endParaRPr lang="en-US" sz="3200" dirty="0">
              <a:solidFill>
                <a:schemeClr val="tx1"/>
              </a:solidFill>
            </a:endParaRPr>
          </a:p>
          <a:p>
            <a:endParaRPr lang="en-US" sz="3200" dirty="0">
              <a:solidFill>
                <a:schemeClr val="tx1"/>
              </a:solidFill>
            </a:endParaRPr>
          </a:p>
        </p:txBody>
      </p:sp>
      <p:sp>
        <p:nvSpPr>
          <p:cNvPr id="2" name="Title 1">
            <a:extLst>
              <a:ext uri="{FF2B5EF4-FFF2-40B4-BE49-F238E27FC236}">
                <a16:creationId xmlns:a16="http://schemas.microsoft.com/office/drawing/2014/main" id="{A2A89C73-BFCF-6C45-8A6F-E13BE8C4513C}"/>
              </a:ext>
            </a:extLst>
          </p:cNvPr>
          <p:cNvSpPr>
            <a:spLocks noGrp="1"/>
          </p:cNvSpPr>
          <p:nvPr>
            <p:ph type="title" idx="4294967295"/>
          </p:nvPr>
        </p:nvSpPr>
        <p:spPr>
          <a:xfrm>
            <a:off x="0" y="488631"/>
            <a:ext cx="8968902" cy="1962739"/>
          </a:xfrm>
        </p:spPr>
        <p:txBody>
          <a:bodyPr>
            <a:normAutofit/>
          </a:bodyPr>
          <a:lstStyle/>
          <a:p>
            <a:pPr algn="ctr"/>
            <a:r>
              <a:rPr lang="en-US" sz="5400" b="1" dirty="0">
                <a:solidFill>
                  <a:schemeClr val="bg1">
                    <a:lumMod val="95000"/>
                  </a:schemeClr>
                </a:solidFill>
              </a:rPr>
              <a:t>CCSA data tools and development</a:t>
            </a:r>
          </a:p>
        </p:txBody>
      </p:sp>
    </p:spTree>
    <p:extLst>
      <p:ext uri="{BB962C8B-B14F-4D97-AF65-F5344CB8AC3E}">
        <p14:creationId xmlns:p14="http://schemas.microsoft.com/office/powerpoint/2010/main" val="1431387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35D2D-E645-5042-AF1D-A714830C9F31}"/>
              </a:ext>
            </a:extLst>
          </p:cNvPr>
          <p:cNvSpPr>
            <a:spLocks noGrp="1"/>
          </p:cNvSpPr>
          <p:nvPr>
            <p:ph sz="quarter" idx="10"/>
          </p:nvPr>
        </p:nvSpPr>
        <p:spPr>
          <a:xfrm>
            <a:off x="582294" y="3033498"/>
            <a:ext cx="11027411" cy="3824502"/>
          </a:xfrm>
        </p:spPr>
        <p:txBody>
          <a:bodyPr>
            <a:normAutofit/>
          </a:bodyPr>
          <a:lstStyle/>
          <a:p>
            <a:pPr marL="457200" lvl="1" indent="0">
              <a:buNone/>
            </a:pPr>
            <a:r>
              <a:rPr lang="en-US" sz="2800" dirty="0"/>
              <a:t>1. Dashboard 101—Oct 29</a:t>
            </a:r>
          </a:p>
          <a:p>
            <a:pPr marL="457200" lvl="1" indent="0">
              <a:buNone/>
            </a:pPr>
            <a:r>
              <a:rPr lang="en-US" sz="2800" dirty="0"/>
              <a:t>2. Differentiated Assistance Eligibility for Charters—Oct 30</a:t>
            </a:r>
          </a:p>
          <a:p>
            <a:pPr marL="457200" lvl="1" indent="0">
              <a:buNone/>
            </a:pPr>
            <a:r>
              <a:rPr lang="en-US" sz="2800" dirty="0"/>
              <a:t>3. Suspension and Chronic Absenteeism Indicators—Nov 4</a:t>
            </a:r>
          </a:p>
          <a:p>
            <a:pPr marL="457200" lvl="1" indent="0">
              <a:buNone/>
            </a:pPr>
            <a:r>
              <a:rPr lang="en-US" sz="2800" dirty="0"/>
              <a:t>4. Graduation Rate and College/Career Indicators—Nov 12</a:t>
            </a:r>
          </a:p>
          <a:p>
            <a:pPr marL="457200" lvl="1" indent="0">
              <a:buNone/>
            </a:pPr>
            <a:r>
              <a:rPr lang="en-US" sz="2800" dirty="0"/>
              <a:t>5. English Learner Progress and Academic Indicators—Nov 18</a:t>
            </a:r>
          </a:p>
          <a:p>
            <a:pPr marL="457200" lvl="1" indent="0">
              <a:buNone/>
            </a:pPr>
            <a:endParaRPr lang="en-US" sz="2800" dirty="0"/>
          </a:p>
          <a:p>
            <a:pPr marL="457200" lvl="1" indent="0">
              <a:buNone/>
            </a:pPr>
            <a:r>
              <a:rPr lang="en-US" sz="2800" dirty="0"/>
              <a:t>(details and links in </a:t>
            </a:r>
            <a:r>
              <a:rPr lang="en-US" sz="2800" dirty="0" err="1"/>
              <a:t>Powerpoint</a:t>
            </a:r>
            <a:r>
              <a:rPr lang="en-US" sz="2800" dirty="0"/>
              <a:t> notes)</a:t>
            </a:r>
          </a:p>
          <a:p>
            <a:endParaRPr lang="en-US" dirty="0"/>
          </a:p>
        </p:txBody>
      </p:sp>
      <p:sp>
        <p:nvSpPr>
          <p:cNvPr id="2" name="Title 1">
            <a:extLst>
              <a:ext uri="{FF2B5EF4-FFF2-40B4-BE49-F238E27FC236}">
                <a16:creationId xmlns:a16="http://schemas.microsoft.com/office/drawing/2014/main" id="{A2A89C73-BFCF-6C45-8A6F-E13BE8C4513C}"/>
              </a:ext>
            </a:extLst>
          </p:cNvPr>
          <p:cNvSpPr>
            <a:spLocks noGrp="1"/>
          </p:cNvSpPr>
          <p:nvPr>
            <p:ph type="title" idx="4294967295"/>
          </p:nvPr>
        </p:nvSpPr>
        <p:spPr>
          <a:xfrm>
            <a:off x="0" y="488631"/>
            <a:ext cx="8968902" cy="2492895"/>
          </a:xfrm>
        </p:spPr>
        <p:txBody>
          <a:bodyPr/>
          <a:lstStyle/>
          <a:p>
            <a:pPr algn="ctr"/>
            <a:r>
              <a:rPr lang="en-US" b="1" dirty="0">
                <a:solidFill>
                  <a:schemeClr val="bg1">
                    <a:lumMod val="95000"/>
                  </a:schemeClr>
                </a:solidFill>
              </a:rPr>
              <a:t>CDE data tools and learning opportunities</a:t>
            </a:r>
          </a:p>
        </p:txBody>
      </p:sp>
    </p:spTree>
    <p:extLst>
      <p:ext uri="{BB962C8B-B14F-4D97-AF65-F5344CB8AC3E}">
        <p14:creationId xmlns:p14="http://schemas.microsoft.com/office/powerpoint/2010/main" val="306331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B097-20BC-814E-B677-15CBE9D7E8D8}"/>
              </a:ext>
            </a:extLst>
          </p:cNvPr>
          <p:cNvSpPr>
            <a:spLocks noGrp="1"/>
          </p:cNvSpPr>
          <p:nvPr>
            <p:ph type="title" idx="4294967295"/>
          </p:nvPr>
        </p:nvSpPr>
        <p:spPr>
          <a:xfrm>
            <a:off x="1202574" y="3820717"/>
            <a:ext cx="9786852" cy="1549376"/>
          </a:xfrm>
        </p:spPr>
        <p:txBody>
          <a:bodyPr>
            <a:normAutofit fontScale="90000"/>
          </a:bodyPr>
          <a:lstStyle/>
          <a:p>
            <a:pPr algn="ctr"/>
            <a:r>
              <a:rPr lang="en-US" b="1" dirty="0">
                <a:solidFill>
                  <a:schemeClr val="bg1"/>
                </a:solidFill>
              </a:rPr>
              <a:t>Please complete the survey and email us for more info on topics covered today!</a:t>
            </a:r>
          </a:p>
        </p:txBody>
      </p:sp>
      <p:sp>
        <p:nvSpPr>
          <p:cNvPr id="4" name="Title 1">
            <a:hlinkClick r:id="rId3"/>
            <a:extLst>
              <a:ext uri="{FF2B5EF4-FFF2-40B4-BE49-F238E27FC236}">
                <a16:creationId xmlns:a16="http://schemas.microsoft.com/office/drawing/2014/main" id="{298BBB5B-14F9-4C84-8F69-5574983BF3D3}"/>
              </a:ext>
            </a:extLst>
          </p:cNvPr>
          <p:cNvSpPr txBox="1">
            <a:spLocks/>
          </p:cNvSpPr>
          <p:nvPr/>
        </p:nvSpPr>
        <p:spPr>
          <a:xfrm>
            <a:off x="393468" y="5187468"/>
            <a:ext cx="4815345" cy="953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0" i="0" kern="1200">
                <a:solidFill>
                  <a:schemeClr val="tx1"/>
                </a:solidFill>
                <a:latin typeface="Avenir Medium" panose="02000503020000020003" pitchFamily="2" charset="0"/>
                <a:ea typeface="+mj-ea"/>
                <a:cs typeface="+mj-cs"/>
              </a:defRPr>
            </a:lvl1pPr>
          </a:lstStyle>
          <a:p>
            <a:pPr algn="ctr"/>
            <a:r>
              <a:rPr lang="en-US" sz="3600" u="sng" dirty="0">
                <a:solidFill>
                  <a:srgbClr val="0070C0"/>
                </a:solidFill>
              </a:rPr>
              <a:t>jnewburn@ccsa.org</a:t>
            </a:r>
          </a:p>
        </p:txBody>
      </p:sp>
      <p:sp>
        <p:nvSpPr>
          <p:cNvPr id="5" name="Title 1">
            <a:hlinkClick r:id="rId4"/>
            <a:extLst>
              <a:ext uri="{FF2B5EF4-FFF2-40B4-BE49-F238E27FC236}">
                <a16:creationId xmlns:a16="http://schemas.microsoft.com/office/drawing/2014/main" id="{170208E9-5DCE-49A7-9815-BDC97CA2285D}"/>
              </a:ext>
            </a:extLst>
          </p:cNvPr>
          <p:cNvSpPr txBox="1">
            <a:spLocks/>
          </p:cNvSpPr>
          <p:nvPr/>
        </p:nvSpPr>
        <p:spPr>
          <a:xfrm>
            <a:off x="6983187" y="5187468"/>
            <a:ext cx="4815345" cy="953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0" i="0" kern="1200">
                <a:solidFill>
                  <a:schemeClr val="tx1"/>
                </a:solidFill>
                <a:latin typeface="Avenir Medium" panose="02000503020000020003" pitchFamily="2" charset="0"/>
                <a:ea typeface="+mj-ea"/>
                <a:cs typeface="+mj-cs"/>
              </a:defRPr>
            </a:lvl1pPr>
          </a:lstStyle>
          <a:p>
            <a:pPr algn="ctr"/>
            <a:r>
              <a:rPr lang="en-US" sz="3600" u="sng" dirty="0">
                <a:solidFill>
                  <a:srgbClr val="0070C0"/>
                </a:solidFill>
              </a:rPr>
              <a:t>jslakey@ccsa.org</a:t>
            </a:r>
          </a:p>
        </p:txBody>
      </p:sp>
    </p:spTree>
    <p:extLst>
      <p:ext uri="{BB962C8B-B14F-4D97-AF65-F5344CB8AC3E}">
        <p14:creationId xmlns:p14="http://schemas.microsoft.com/office/powerpoint/2010/main" val="187429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52219-458B-B94A-B4E0-E91CAF2BA535}"/>
              </a:ext>
            </a:extLst>
          </p:cNvPr>
          <p:cNvSpPr>
            <a:spLocks noGrp="1"/>
          </p:cNvSpPr>
          <p:nvPr>
            <p:ph sz="quarter" idx="10"/>
          </p:nvPr>
        </p:nvSpPr>
        <p:spPr/>
        <p:txBody>
          <a:bodyPr>
            <a:normAutofit/>
          </a:bodyPr>
          <a:lstStyle/>
          <a:p>
            <a:pPr marL="0" indent="0">
              <a:buNone/>
            </a:pPr>
            <a:r>
              <a:rPr lang="en-US" sz="6000" b="1" dirty="0"/>
              <a:t>Discuss</a:t>
            </a:r>
            <a:endParaRPr lang="en-US" sz="2000" dirty="0"/>
          </a:p>
          <a:p>
            <a:pPr marL="571500" lvl="1" indent="0">
              <a:buNone/>
            </a:pPr>
            <a:endParaRPr lang="en-US" sz="2000" dirty="0"/>
          </a:p>
          <a:p>
            <a:r>
              <a:rPr lang="en-US" sz="2400" dirty="0"/>
              <a:t>Introduce yourself and share 1-3 things that make your school special</a:t>
            </a:r>
          </a:p>
          <a:p>
            <a:r>
              <a:rPr lang="en-US" sz="2400" dirty="0"/>
              <a:t>Consider sharing about:</a:t>
            </a:r>
          </a:p>
          <a:p>
            <a:pPr lvl="1"/>
            <a:r>
              <a:rPr lang="en-US" dirty="0"/>
              <a:t>Special programs</a:t>
            </a:r>
          </a:p>
          <a:p>
            <a:pPr lvl="1"/>
            <a:r>
              <a:rPr lang="en-US" dirty="0"/>
              <a:t>Specific student needs</a:t>
            </a:r>
          </a:p>
          <a:p>
            <a:pPr lvl="1"/>
            <a:r>
              <a:rPr lang="en-US" dirty="0"/>
              <a:t>Ways you are helping students grow from where they start with you</a:t>
            </a:r>
          </a:p>
        </p:txBody>
      </p:sp>
    </p:spTree>
    <p:extLst>
      <p:ext uri="{BB962C8B-B14F-4D97-AF65-F5344CB8AC3E}">
        <p14:creationId xmlns:p14="http://schemas.microsoft.com/office/powerpoint/2010/main" val="334876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52219-458B-B94A-B4E0-E91CAF2BA535}"/>
              </a:ext>
            </a:extLst>
          </p:cNvPr>
          <p:cNvSpPr>
            <a:spLocks noGrp="1"/>
          </p:cNvSpPr>
          <p:nvPr>
            <p:ph sz="quarter" idx="10"/>
          </p:nvPr>
        </p:nvSpPr>
        <p:spPr/>
        <p:txBody>
          <a:bodyPr>
            <a:normAutofit/>
          </a:bodyPr>
          <a:lstStyle/>
          <a:p>
            <a:pPr marL="0" indent="0">
              <a:buNone/>
            </a:pPr>
            <a:r>
              <a:rPr lang="en-US" sz="6000" b="1" dirty="0"/>
              <a:t>Write</a:t>
            </a:r>
          </a:p>
          <a:p>
            <a:pPr marL="571500" lvl="1" indent="0">
              <a:buNone/>
            </a:pPr>
            <a:endParaRPr lang="en-US" sz="2000" dirty="0"/>
          </a:p>
          <a:p>
            <a:pPr marL="571500" lvl="1" indent="0">
              <a:buNone/>
            </a:pPr>
            <a:endParaRPr lang="en-US" sz="2000" dirty="0"/>
          </a:p>
          <a:p>
            <a:pPr marL="0" indent="0">
              <a:buNone/>
            </a:pPr>
            <a:r>
              <a:rPr lang="en-US" sz="2800" dirty="0"/>
              <a:t>What’s one piece of publicly available data that accurately describes your school? </a:t>
            </a:r>
          </a:p>
          <a:p>
            <a:pPr marL="0" indent="0">
              <a:buNone/>
            </a:pPr>
            <a:endParaRPr lang="en-US" sz="2800" dirty="0"/>
          </a:p>
          <a:p>
            <a:pPr marL="0" indent="0">
              <a:buNone/>
            </a:pPr>
            <a:r>
              <a:rPr lang="en-US" sz="2800" dirty="0"/>
              <a:t>One piece that doesn’t?</a:t>
            </a:r>
          </a:p>
        </p:txBody>
      </p:sp>
    </p:spTree>
    <p:extLst>
      <p:ext uri="{BB962C8B-B14F-4D97-AF65-F5344CB8AC3E}">
        <p14:creationId xmlns:p14="http://schemas.microsoft.com/office/powerpoint/2010/main" val="388133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BCEF3-A1B9-EE4E-87AB-276ACD303340}"/>
              </a:ext>
            </a:extLst>
          </p:cNvPr>
          <p:cNvSpPr>
            <a:spLocks noGrp="1"/>
          </p:cNvSpPr>
          <p:nvPr>
            <p:ph sz="quarter" idx="10"/>
          </p:nvPr>
        </p:nvSpPr>
        <p:spPr/>
        <p:txBody>
          <a:bodyPr>
            <a:normAutofit/>
          </a:bodyPr>
          <a:lstStyle/>
          <a:p>
            <a:r>
              <a:rPr lang="en-US" sz="3600" dirty="0"/>
              <a:t>Because much of the publicly available data are blunt measures, they might not capture the nuance of your school. </a:t>
            </a:r>
          </a:p>
          <a:p>
            <a:r>
              <a:rPr lang="en-US" sz="3600" dirty="0"/>
              <a:t>Know them and go further.</a:t>
            </a:r>
          </a:p>
          <a:p>
            <a:r>
              <a:rPr lang="en-US" sz="3600" dirty="0"/>
              <a:t>This presentation </a:t>
            </a:r>
            <a:r>
              <a:rPr lang="en-US" sz="3600" i="1" dirty="0"/>
              <a:t>intentionally </a:t>
            </a:r>
            <a:r>
              <a:rPr lang="en-US" sz="3600" dirty="0"/>
              <a:t>focuses on internally collected data!</a:t>
            </a:r>
          </a:p>
        </p:txBody>
      </p:sp>
      <p:sp>
        <p:nvSpPr>
          <p:cNvPr id="4" name="TextBox 3">
            <a:extLst>
              <a:ext uri="{FF2B5EF4-FFF2-40B4-BE49-F238E27FC236}">
                <a16:creationId xmlns:a16="http://schemas.microsoft.com/office/drawing/2014/main" id="{B5FA2F65-489C-49C4-9647-3F2286E0C919}"/>
              </a:ext>
            </a:extLst>
          </p:cNvPr>
          <p:cNvSpPr txBox="1"/>
          <p:nvPr/>
        </p:nvSpPr>
        <p:spPr>
          <a:xfrm>
            <a:off x="2976910" y="212928"/>
            <a:ext cx="8877633" cy="830997"/>
          </a:xfrm>
          <a:prstGeom prst="rect">
            <a:avLst/>
          </a:prstGeom>
          <a:noFill/>
        </p:spPr>
        <p:txBody>
          <a:bodyPr wrap="square" rtlCol="0">
            <a:spAutoFit/>
          </a:bodyPr>
          <a:lstStyle/>
          <a:p>
            <a:pPr algn="ctr"/>
            <a:r>
              <a:rPr lang="en-US" sz="4800" b="1" dirty="0">
                <a:solidFill>
                  <a:srgbClr val="1A00BA"/>
                </a:solidFill>
              </a:rPr>
              <a:t>Going beyond public data</a:t>
            </a:r>
          </a:p>
        </p:txBody>
      </p:sp>
    </p:spTree>
    <p:extLst>
      <p:ext uri="{BB962C8B-B14F-4D97-AF65-F5344CB8AC3E}">
        <p14:creationId xmlns:p14="http://schemas.microsoft.com/office/powerpoint/2010/main" val="407739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6291E-A8A8-4A4E-B9BF-DD400422F30E}"/>
              </a:ext>
            </a:extLst>
          </p:cNvPr>
          <p:cNvSpPr txBox="1"/>
          <p:nvPr/>
        </p:nvSpPr>
        <p:spPr>
          <a:xfrm>
            <a:off x="2976910" y="97062"/>
            <a:ext cx="8877633" cy="1446550"/>
          </a:xfrm>
          <a:prstGeom prst="rect">
            <a:avLst/>
          </a:prstGeom>
          <a:noFill/>
        </p:spPr>
        <p:txBody>
          <a:bodyPr wrap="square" rtlCol="0">
            <a:spAutoFit/>
          </a:bodyPr>
          <a:lstStyle/>
          <a:p>
            <a:pPr algn="ctr"/>
            <a:r>
              <a:rPr lang="en-US" sz="4400" b="1" dirty="0">
                <a:solidFill>
                  <a:srgbClr val="1A00BA"/>
                </a:solidFill>
              </a:rPr>
              <a:t>Objectives: Collect and analyze data that will help you…</a:t>
            </a:r>
          </a:p>
        </p:txBody>
      </p:sp>
      <p:sp>
        <p:nvSpPr>
          <p:cNvPr id="6" name="Rectangle 5">
            <a:extLst>
              <a:ext uri="{FF2B5EF4-FFF2-40B4-BE49-F238E27FC236}">
                <a16:creationId xmlns:a16="http://schemas.microsoft.com/office/drawing/2014/main" id="{F51F7EF5-7582-4AB7-98BA-0DC28D59B009}"/>
              </a:ext>
            </a:extLst>
          </p:cNvPr>
          <p:cNvSpPr/>
          <p:nvPr/>
        </p:nvSpPr>
        <p:spPr>
          <a:xfrm>
            <a:off x="556761" y="1256999"/>
            <a:ext cx="3775259" cy="3692434"/>
          </a:xfrm>
          <a:prstGeom prst="rect">
            <a:avLst/>
          </a:prstGeom>
          <a:solidFill>
            <a:srgbClr val="1A0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Understand</a:t>
            </a:r>
          </a:p>
        </p:txBody>
      </p:sp>
      <p:sp>
        <p:nvSpPr>
          <p:cNvPr id="7" name="Rectangle 6">
            <a:extLst>
              <a:ext uri="{FF2B5EF4-FFF2-40B4-BE49-F238E27FC236}">
                <a16:creationId xmlns:a16="http://schemas.microsoft.com/office/drawing/2014/main" id="{533C2B3F-E5FD-4418-B795-7C0E585B78E9}"/>
              </a:ext>
            </a:extLst>
          </p:cNvPr>
          <p:cNvSpPr/>
          <p:nvPr/>
        </p:nvSpPr>
        <p:spPr>
          <a:xfrm>
            <a:off x="3651910" y="3429000"/>
            <a:ext cx="2960914" cy="3021578"/>
          </a:xfrm>
          <a:prstGeom prst="rect">
            <a:avLst/>
          </a:prstGeom>
          <a:solidFill>
            <a:srgbClr val="AE0059"/>
          </a:solidFill>
          <a:ln>
            <a:solidFill>
              <a:srgbClr val="AE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Target</a:t>
            </a:r>
          </a:p>
        </p:txBody>
      </p:sp>
      <p:sp>
        <p:nvSpPr>
          <p:cNvPr id="10" name="Rectangle 9">
            <a:extLst>
              <a:ext uri="{FF2B5EF4-FFF2-40B4-BE49-F238E27FC236}">
                <a16:creationId xmlns:a16="http://schemas.microsoft.com/office/drawing/2014/main" id="{D924F4C3-B2CA-43FA-B5F7-4C5CBCC5DE45}"/>
              </a:ext>
            </a:extLst>
          </p:cNvPr>
          <p:cNvSpPr/>
          <p:nvPr/>
        </p:nvSpPr>
        <p:spPr>
          <a:xfrm>
            <a:off x="6405323" y="1582783"/>
            <a:ext cx="2960915" cy="3692434"/>
          </a:xfrm>
          <a:prstGeom prst="rect">
            <a:avLst/>
          </a:prstGeom>
          <a:solidFill>
            <a:srgbClr val="EE8100"/>
          </a:solidFill>
          <a:ln>
            <a:solidFill>
              <a:srgbClr val="EE8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Lead</a:t>
            </a:r>
          </a:p>
        </p:txBody>
      </p:sp>
      <p:sp>
        <p:nvSpPr>
          <p:cNvPr id="11" name="Rectangle 10">
            <a:extLst>
              <a:ext uri="{FF2B5EF4-FFF2-40B4-BE49-F238E27FC236}">
                <a16:creationId xmlns:a16="http://schemas.microsoft.com/office/drawing/2014/main" id="{BB59B207-B4CA-4706-8CA8-5E7BBA5B9E3C}"/>
              </a:ext>
            </a:extLst>
          </p:cNvPr>
          <p:cNvSpPr/>
          <p:nvPr/>
        </p:nvSpPr>
        <p:spPr>
          <a:xfrm>
            <a:off x="8893628" y="3259251"/>
            <a:ext cx="2960915" cy="2496026"/>
          </a:xfrm>
          <a:prstGeom prst="rect">
            <a:avLst/>
          </a:prstGeom>
          <a:solidFill>
            <a:srgbClr val="029B72"/>
          </a:solidFill>
          <a:ln>
            <a:solidFill>
              <a:srgbClr val="029B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u="sng" dirty="0"/>
              <a:t>SHARE</a:t>
            </a:r>
          </a:p>
        </p:txBody>
      </p:sp>
    </p:spTree>
    <p:extLst>
      <p:ext uri="{BB962C8B-B14F-4D97-AF65-F5344CB8AC3E}">
        <p14:creationId xmlns:p14="http://schemas.microsoft.com/office/powerpoint/2010/main" val="363824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45A6F-D0FC-4442-86C3-A73ABF7CF82E}"/>
              </a:ext>
            </a:extLst>
          </p:cNvPr>
          <p:cNvSpPr>
            <a:spLocks noGrp="1"/>
          </p:cNvSpPr>
          <p:nvPr>
            <p:ph sz="quarter" idx="10"/>
          </p:nvPr>
        </p:nvSpPr>
        <p:spPr>
          <a:xfrm>
            <a:off x="4127500" y="1866631"/>
            <a:ext cx="7556500" cy="4038869"/>
          </a:xfrm>
        </p:spPr>
        <p:txBody>
          <a:bodyPr>
            <a:normAutofit/>
          </a:bodyPr>
          <a:lstStyle/>
          <a:p>
            <a:pPr lvl="1">
              <a:buFont typeface="Courier New" panose="02070309020205020404" pitchFamily="49" charset="0"/>
              <a:buChar char="o"/>
            </a:pPr>
            <a:r>
              <a:rPr lang="en-US" sz="2800" dirty="0"/>
              <a:t>Program or resource ≠ student progress</a:t>
            </a:r>
          </a:p>
          <a:p>
            <a:pPr lvl="1">
              <a:buFont typeface="Courier New" panose="02070309020205020404" pitchFamily="49" charset="0"/>
              <a:buChar char="o"/>
            </a:pPr>
            <a:endParaRPr lang="en-US" sz="2800" dirty="0"/>
          </a:p>
          <a:p>
            <a:pPr lvl="1">
              <a:buFont typeface="Courier New" panose="02070309020205020404" pitchFamily="49" charset="0"/>
              <a:buChar char="o"/>
            </a:pPr>
            <a:r>
              <a:rPr lang="en-US" sz="2800" dirty="0"/>
              <a:t>Observation bias</a:t>
            </a:r>
          </a:p>
          <a:p>
            <a:pPr lvl="1">
              <a:buFont typeface="Courier New" panose="02070309020205020404" pitchFamily="49" charset="0"/>
              <a:buChar char="o"/>
            </a:pPr>
            <a:endParaRPr lang="en-US" sz="2800" dirty="0"/>
          </a:p>
          <a:p>
            <a:pPr lvl="1">
              <a:buFont typeface="Courier New" panose="02070309020205020404" pitchFamily="49" charset="0"/>
              <a:buChar char="o"/>
            </a:pPr>
            <a:r>
              <a:rPr lang="en-US" sz="2800" dirty="0"/>
              <a:t>You might miss something</a:t>
            </a:r>
          </a:p>
          <a:p>
            <a:pPr lvl="1">
              <a:buFont typeface="Courier New" panose="02070309020205020404" pitchFamily="49" charset="0"/>
              <a:buChar char="o"/>
            </a:pPr>
            <a:endParaRPr lang="en-US" sz="2800" dirty="0"/>
          </a:p>
          <a:p>
            <a:pPr lvl="1">
              <a:buFont typeface="Courier New" panose="02070309020205020404" pitchFamily="49" charset="0"/>
              <a:buChar char="o"/>
            </a:pPr>
            <a:r>
              <a:rPr lang="en-US" sz="2800" dirty="0"/>
              <a:t>To share your story</a:t>
            </a:r>
          </a:p>
          <a:p>
            <a:pPr lvl="1">
              <a:buFont typeface="Courier New" panose="02070309020205020404" pitchFamily="49" charset="0"/>
              <a:buChar char="o"/>
            </a:pPr>
            <a:endParaRPr lang="en-US" sz="2800" dirty="0"/>
          </a:p>
          <a:p>
            <a:pPr marL="0" indent="0">
              <a:buNone/>
            </a:pPr>
            <a:endParaRPr lang="en-US" sz="2800" dirty="0"/>
          </a:p>
          <a:p>
            <a:endParaRPr lang="en-US" sz="2800" dirty="0"/>
          </a:p>
        </p:txBody>
      </p:sp>
      <p:sp>
        <p:nvSpPr>
          <p:cNvPr id="4" name="TextBox 3">
            <a:extLst>
              <a:ext uri="{FF2B5EF4-FFF2-40B4-BE49-F238E27FC236}">
                <a16:creationId xmlns:a16="http://schemas.microsoft.com/office/drawing/2014/main" id="{444E1388-8E1E-4B2F-A54C-B93228B650C7}"/>
              </a:ext>
            </a:extLst>
          </p:cNvPr>
          <p:cNvSpPr txBox="1"/>
          <p:nvPr/>
        </p:nvSpPr>
        <p:spPr>
          <a:xfrm>
            <a:off x="2976910" y="212928"/>
            <a:ext cx="8877633" cy="1446550"/>
          </a:xfrm>
          <a:prstGeom prst="rect">
            <a:avLst/>
          </a:prstGeom>
          <a:noFill/>
        </p:spPr>
        <p:txBody>
          <a:bodyPr wrap="square" rtlCol="0">
            <a:spAutoFit/>
          </a:bodyPr>
          <a:lstStyle/>
          <a:p>
            <a:pPr algn="ctr"/>
            <a:r>
              <a:rPr lang="en-US" sz="4400" b="1" dirty="0">
                <a:solidFill>
                  <a:srgbClr val="1A00BA"/>
                </a:solidFill>
              </a:rPr>
              <a:t>What do we mean by data? </a:t>
            </a:r>
          </a:p>
          <a:p>
            <a:pPr algn="ctr"/>
            <a:r>
              <a:rPr lang="en-US" sz="4400" b="1" dirty="0">
                <a:solidFill>
                  <a:srgbClr val="1A00BA"/>
                </a:solidFill>
              </a:rPr>
              <a:t>Why is it important?</a:t>
            </a:r>
          </a:p>
        </p:txBody>
      </p:sp>
      <p:sp>
        <p:nvSpPr>
          <p:cNvPr id="5" name="Rectangle 4">
            <a:extLst>
              <a:ext uri="{FF2B5EF4-FFF2-40B4-BE49-F238E27FC236}">
                <a16:creationId xmlns:a16="http://schemas.microsoft.com/office/drawing/2014/main" id="{3DC429AE-D017-4869-879E-EA6A22D1E928}"/>
              </a:ext>
            </a:extLst>
          </p:cNvPr>
          <p:cNvSpPr/>
          <p:nvPr/>
        </p:nvSpPr>
        <p:spPr>
          <a:xfrm>
            <a:off x="508000" y="1418145"/>
            <a:ext cx="1473200" cy="2215991"/>
          </a:xfrm>
          <a:prstGeom prst="rect">
            <a:avLst/>
          </a:prstGeom>
          <a:noFill/>
          <a:ln>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1</a:t>
            </a:r>
          </a:p>
        </p:txBody>
      </p:sp>
      <p:sp>
        <p:nvSpPr>
          <p:cNvPr id="6" name="Rectangle 5">
            <a:extLst>
              <a:ext uri="{FF2B5EF4-FFF2-40B4-BE49-F238E27FC236}">
                <a16:creationId xmlns:a16="http://schemas.microsoft.com/office/drawing/2014/main" id="{051D2C22-7D33-41B0-BF27-E5BC5DF2C2CB}"/>
              </a:ext>
            </a:extLst>
          </p:cNvPr>
          <p:cNvSpPr/>
          <p:nvPr/>
        </p:nvSpPr>
        <p:spPr>
          <a:xfrm>
            <a:off x="1503710" y="1865741"/>
            <a:ext cx="1473200" cy="2215991"/>
          </a:xfrm>
          <a:prstGeom prst="rect">
            <a:avLst/>
          </a:prstGeom>
          <a:noFill/>
          <a:ln>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2</a:t>
            </a:r>
          </a:p>
        </p:txBody>
      </p:sp>
      <p:sp>
        <p:nvSpPr>
          <p:cNvPr id="7" name="Rectangle 6">
            <a:extLst>
              <a:ext uri="{FF2B5EF4-FFF2-40B4-BE49-F238E27FC236}">
                <a16:creationId xmlns:a16="http://schemas.microsoft.com/office/drawing/2014/main" id="{B4C872EA-72A6-4788-A2AC-278ACA37C7C9}"/>
              </a:ext>
            </a:extLst>
          </p:cNvPr>
          <p:cNvSpPr/>
          <p:nvPr/>
        </p:nvSpPr>
        <p:spPr>
          <a:xfrm>
            <a:off x="2654300" y="2526141"/>
            <a:ext cx="1473200" cy="2215991"/>
          </a:xfrm>
          <a:prstGeom prst="rect">
            <a:avLst/>
          </a:prstGeom>
          <a:noFill/>
          <a:ln>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en-US" sz="13800" dirty="0">
                <a:ln w="0"/>
                <a:effectLst>
                  <a:outerShdw blurRad="38100" dist="19050" dir="2700000" algn="tl" rotWithShape="0">
                    <a:schemeClr val="dk1">
                      <a:alpha val="40000"/>
                    </a:schemeClr>
                  </a:outerShdw>
                </a:effectLst>
              </a:rPr>
              <a:t>3</a:t>
            </a:r>
            <a:endParaRPr lang="en-US" sz="13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548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DF77D7-E33B-48E9-B977-DDBCF30591C0}"/>
              </a:ext>
            </a:extLst>
          </p:cNvPr>
          <p:cNvSpPr>
            <a:spLocks noGrp="1"/>
          </p:cNvSpPr>
          <p:nvPr>
            <p:ph sz="quarter" idx="10"/>
          </p:nvPr>
        </p:nvSpPr>
        <p:spPr>
          <a:xfrm>
            <a:off x="337457" y="1659478"/>
            <a:ext cx="5404757" cy="4847050"/>
          </a:xfrm>
        </p:spPr>
        <p:txBody>
          <a:bodyPr>
            <a:normAutofit fontScale="62500" lnSpcReduction="20000"/>
          </a:bodyPr>
          <a:lstStyle/>
          <a:p>
            <a:pPr marL="0" indent="0">
              <a:buNone/>
            </a:pPr>
            <a:r>
              <a:rPr lang="en-US" u="sng" dirty="0"/>
              <a:t>School 1</a:t>
            </a:r>
          </a:p>
          <a:p>
            <a:r>
              <a:rPr lang="en-US" dirty="0"/>
              <a:t>602 students</a:t>
            </a:r>
          </a:p>
          <a:p>
            <a:r>
              <a:rPr lang="en-US" dirty="0"/>
              <a:t>½ of student body is isolated geographically</a:t>
            </a:r>
          </a:p>
          <a:p>
            <a:r>
              <a:rPr lang="en-US" dirty="0"/>
              <a:t>123 students with incarcerated parents</a:t>
            </a:r>
          </a:p>
          <a:p>
            <a:r>
              <a:rPr lang="en-US" dirty="0"/>
              <a:t>Known drug problem in the community, 250 families with drugs in the household based on anonymous student survey</a:t>
            </a:r>
          </a:p>
        </p:txBody>
      </p:sp>
      <p:sp>
        <p:nvSpPr>
          <p:cNvPr id="5" name="TextBox 4">
            <a:extLst>
              <a:ext uri="{FF2B5EF4-FFF2-40B4-BE49-F238E27FC236}">
                <a16:creationId xmlns:a16="http://schemas.microsoft.com/office/drawing/2014/main" id="{C5C4B7D5-371D-4978-9E30-1311355576D6}"/>
              </a:ext>
            </a:extLst>
          </p:cNvPr>
          <p:cNvSpPr txBox="1"/>
          <p:nvPr/>
        </p:nvSpPr>
        <p:spPr>
          <a:xfrm>
            <a:off x="2976910" y="212928"/>
            <a:ext cx="8877633" cy="1446550"/>
          </a:xfrm>
          <a:prstGeom prst="rect">
            <a:avLst/>
          </a:prstGeom>
          <a:noFill/>
        </p:spPr>
        <p:txBody>
          <a:bodyPr wrap="square" rtlCol="0">
            <a:spAutoFit/>
          </a:bodyPr>
          <a:lstStyle/>
          <a:p>
            <a:pPr algn="ctr"/>
            <a:r>
              <a:rPr lang="en-US" sz="4400" b="1" dirty="0">
                <a:solidFill>
                  <a:srgbClr val="1A00BA"/>
                </a:solidFill>
              </a:rPr>
              <a:t>“We are a high school working with a high risk population”</a:t>
            </a:r>
          </a:p>
        </p:txBody>
      </p:sp>
      <p:sp>
        <p:nvSpPr>
          <p:cNvPr id="6" name="Content Placeholder 3">
            <a:extLst>
              <a:ext uri="{FF2B5EF4-FFF2-40B4-BE49-F238E27FC236}">
                <a16:creationId xmlns:a16="http://schemas.microsoft.com/office/drawing/2014/main" id="{6FBA6CAE-9AAE-4069-842C-1BB5199BFE3E}"/>
              </a:ext>
            </a:extLst>
          </p:cNvPr>
          <p:cNvSpPr txBox="1">
            <a:spLocks/>
          </p:cNvSpPr>
          <p:nvPr/>
        </p:nvSpPr>
        <p:spPr>
          <a:xfrm>
            <a:off x="6449786" y="1662545"/>
            <a:ext cx="5404757" cy="485415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4800" b="0" i="0" kern="1200">
                <a:solidFill>
                  <a:schemeClr val="tx1"/>
                </a:solidFill>
                <a:latin typeface="Avenir Medium" panose="02000503020000020003"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School 2</a:t>
            </a:r>
          </a:p>
          <a:p>
            <a:r>
              <a:rPr lang="en-US" dirty="0"/>
              <a:t>823 students</a:t>
            </a:r>
          </a:p>
          <a:p>
            <a:r>
              <a:rPr lang="en-US" dirty="0"/>
              <a:t>100 students with mental health services for anxiety</a:t>
            </a:r>
          </a:p>
          <a:p>
            <a:r>
              <a:rPr lang="en-US" dirty="0"/>
              <a:t>45 students with diagnosed depression</a:t>
            </a:r>
          </a:p>
          <a:p>
            <a:r>
              <a:rPr lang="en-US" dirty="0"/>
              <a:t>95 students were out of school for 3+months after leaving their site based school</a:t>
            </a:r>
          </a:p>
          <a:p>
            <a:endParaRPr lang="en-US" dirty="0"/>
          </a:p>
        </p:txBody>
      </p:sp>
    </p:spTree>
    <p:extLst>
      <p:ext uri="{BB962C8B-B14F-4D97-AF65-F5344CB8AC3E}">
        <p14:creationId xmlns:p14="http://schemas.microsoft.com/office/powerpoint/2010/main" val="3182045236"/>
      </p:ext>
    </p:extLst>
  </p:cSld>
  <p:clrMapOvr>
    <a:masterClrMapping/>
  </p:clrMapOvr>
</p:sld>
</file>

<file path=ppt/theme/theme1.xml><?xml version="1.0" encoding="utf-8"?>
<a:theme xmlns:a="http://schemas.openxmlformats.org/drawingml/2006/main" name="CCSAEmploye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SATest" id="{A79674E9-1B40-C349-BF3A-994311EF898F}" vid="{A4F8A25D-6C17-A34C-B2F1-C6E286BF78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CCSAEmployeeTemplate</Template>
  <TotalTime>2725</TotalTime>
  <Words>2287</Words>
  <Application>Microsoft Macintosh PowerPoint</Application>
  <PresentationFormat>Widescreen</PresentationFormat>
  <Paragraphs>526</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Avenir Medium</vt:lpstr>
      <vt:lpstr>Avenir Roman</vt:lpstr>
      <vt:lpstr>Calibri</vt:lpstr>
      <vt:lpstr>Courier New</vt:lpstr>
      <vt:lpstr>Reader</vt:lpstr>
      <vt:lpstr>Relative 10 Pitch</vt:lpstr>
      <vt:lpstr>Relative Medium</vt:lpstr>
      <vt:lpstr>Times New Roman</vt:lpstr>
      <vt:lpstr>CCSAEmployeeTemplate</vt:lpstr>
      <vt:lpstr>PowerPoint Presentation</vt:lpstr>
      <vt:lpstr> What makes your school special?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a plan!</vt:lpstr>
      <vt:lpstr>CCSA data tools and development</vt:lpstr>
      <vt:lpstr>CDE data tools and learning opportunities</vt:lpstr>
      <vt:lpstr>Please complete the survey and email us for more info on topics covered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your school special?</dc:title>
  <dc:creator>Jessica S. Newburn</dc:creator>
  <cp:lastModifiedBy>Jessica S. Newburn</cp:lastModifiedBy>
  <cp:revision>65</cp:revision>
  <cp:lastPrinted>2019-10-24T12:52:18Z</cp:lastPrinted>
  <dcterms:created xsi:type="dcterms:W3CDTF">2019-10-18T21:06:23Z</dcterms:created>
  <dcterms:modified xsi:type="dcterms:W3CDTF">2019-10-29T18:35:45Z</dcterms:modified>
</cp:coreProperties>
</file>