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6"/>
  </p:notesMasterIdLst>
  <p:handoutMasterIdLst>
    <p:handoutMasterId r:id="rId37"/>
  </p:handoutMasterIdLst>
  <p:sldIdLst>
    <p:sldId id="265" r:id="rId2"/>
    <p:sldId id="302" r:id="rId3"/>
    <p:sldId id="303" r:id="rId4"/>
    <p:sldId id="301" r:id="rId5"/>
    <p:sldId id="304" r:id="rId6"/>
    <p:sldId id="305" r:id="rId7"/>
    <p:sldId id="306" r:id="rId8"/>
    <p:sldId id="263" r:id="rId9"/>
    <p:sldId id="257" r:id="rId10"/>
    <p:sldId id="291" r:id="rId11"/>
    <p:sldId id="288" r:id="rId12"/>
    <p:sldId id="268" r:id="rId13"/>
    <p:sldId id="294" r:id="rId14"/>
    <p:sldId id="295" r:id="rId15"/>
    <p:sldId id="296" r:id="rId16"/>
    <p:sldId id="29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59" d="100"/>
          <a:sy n="159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A726C7B-8069-41B0-AEDF-CB74042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6DA1E07-4E9E-40CA-BBB0-560A961EC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2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8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6" y="4447976"/>
            <a:ext cx="5191125" cy="4213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AAB947-25FA-4AA7-81BA-AF94657114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6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2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2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5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BBB1-3A98-4807-B6C3-B8E54CD68A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APLUS+ 2019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005978-E14F-43DB-97F0-34D40D2F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600200"/>
            <a:ext cx="5943600" cy="1981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 smtClean="0"/>
              <a:t> </a:t>
            </a:r>
            <a:r>
              <a:rPr lang="en-US" altLang="en-US" sz="5300" b="1" dirty="0" smtClean="0"/>
              <a:t>CA Credentials and You,</a:t>
            </a:r>
            <a:br>
              <a:rPr lang="en-US" altLang="en-US" sz="5300" b="1" dirty="0" smtClean="0"/>
            </a:br>
            <a:r>
              <a:rPr lang="en-US" altLang="en-US" sz="5300" b="1" dirty="0" smtClean="0"/>
              <a:t>The New Reality</a:t>
            </a:r>
            <a:endParaRPr lang="en-US" altLang="en-US" sz="53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7924800" cy="2362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APLUS+ Conference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October 2019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Diane Grotjohn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Diane.Aplus@gmail.com</a:t>
            </a:r>
          </a:p>
        </p:txBody>
      </p:sp>
    </p:spTree>
    <p:extLst>
      <p:ext uri="{BB962C8B-B14F-4D97-AF65-F5344CB8AC3E}">
        <p14:creationId xmlns:p14="http://schemas.microsoft.com/office/powerpoint/2010/main" val="5192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NCLB is no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several charters and districts still use NCLB guidelines as operational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cs typeface="Times New Roman" pitchFamily="18" charset="0"/>
              </a:rPr>
              <a:t>Three requirements for NCLB teacher compliance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153400" cy="36576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Teachers of NCLB core academic subjects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must have:</a:t>
            </a:r>
          </a:p>
          <a:p>
            <a:pPr marL="533400" indent="-533400" eaLnBrk="1" hangingPunct="1">
              <a:buFontTx/>
              <a:buNone/>
            </a:pPr>
            <a:endParaRPr lang="en-US" altLang="en-US" sz="1200" dirty="0" smtClean="0">
              <a:cs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1.  A bachelor’s degree</a:t>
            </a:r>
          </a:p>
          <a:p>
            <a:pPr marL="533400" indent="-533400" eaLnBrk="1" hangingPunct="1">
              <a:buFontTx/>
              <a:buNone/>
            </a:pPr>
            <a:endParaRPr lang="en-US" altLang="en-US" sz="1200" dirty="0" smtClean="0">
              <a:cs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2.  An appropriate State credential or intern certificate (EC 47605.1)</a:t>
            </a:r>
          </a:p>
          <a:p>
            <a:pPr marL="533400" indent="-533400" eaLnBrk="1" hangingPunct="1">
              <a:buFontTx/>
              <a:buNone/>
            </a:pPr>
            <a:endParaRPr lang="en-US" altLang="en-US" sz="1200" dirty="0" smtClean="0">
              <a:cs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3.  Demonstrated core academic subject matter competence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5702B14-D7F8-42D1-AFC1-F0EB71C552E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88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Credentials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90135"/>
            <a:ext cx="7696200" cy="34449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1700" dirty="0" smtClean="0"/>
          </a:p>
          <a:p>
            <a:pPr eaLnBrk="1" hangingPunct="1"/>
            <a:r>
              <a:rPr lang="en-US" altLang="en-US" dirty="0" smtClean="0"/>
              <a:t>Ryan and SB2042 Credentials are initially issued as “Preliminary” </a:t>
            </a:r>
          </a:p>
          <a:p>
            <a:pPr lvl="1" eaLnBrk="1" hangingPunct="1"/>
            <a:r>
              <a:rPr lang="en-US" altLang="en-US" dirty="0" smtClean="0"/>
              <a:t>After coursework and/or Induction/BTSA, then receive “Professional Clear”</a:t>
            </a:r>
          </a:p>
          <a:p>
            <a:pPr eaLnBrk="1" hangingPunct="1"/>
            <a:r>
              <a:rPr lang="en-US" altLang="en-US" dirty="0" smtClean="0"/>
              <a:t>University Intern credentials and Individualized Intern credentials are also considered full credentials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83DC1F1-C421-4038-A685-9FC186A6D8B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27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Subject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teach two or more subjects to the same students each day</a:t>
            </a:r>
          </a:p>
          <a:p>
            <a:r>
              <a:rPr lang="en-US" dirty="0" smtClean="0"/>
              <a:t>Typically:  K-8</a:t>
            </a:r>
          </a:p>
          <a:p>
            <a:r>
              <a:rPr lang="en-US" dirty="0" smtClean="0"/>
              <a:t>Are not compliant if teacher is only teaching one subject, regardless of grade level.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Authorizes teaching in the subject on the credential only</a:t>
            </a:r>
          </a:p>
          <a:p>
            <a:r>
              <a:rPr lang="en-US" dirty="0" smtClean="0"/>
              <a:t>Typically HS, but is appropriate in grades1-8 if the program is departmentalized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required under Ed Code for Charters</a:t>
            </a:r>
          </a:p>
          <a:p>
            <a:r>
              <a:rPr lang="en-US" dirty="0" smtClean="0"/>
              <a:t>May be required by charter/board policy</a:t>
            </a:r>
          </a:p>
          <a:p>
            <a:pPr lvl="1"/>
            <a:r>
              <a:rPr lang="en-US" dirty="0" smtClean="0"/>
              <a:t>Librarian</a:t>
            </a:r>
          </a:p>
          <a:p>
            <a:pPr lvl="1"/>
            <a:r>
              <a:rPr lang="en-US" dirty="0" smtClean="0"/>
              <a:t>Administrative</a:t>
            </a:r>
          </a:p>
          <a:p>
            <a:pPr lvl="1"/>
            <a:r>
              <a:rPr lang="en-US" dirty="0" smtClean="0"/>
              <a:t>Counselor (PPS)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5800" t="21082" r="39103" b="15954"/>
          <a:stretch/>
        </p:blipFill>
        <p:spPr bwMode="auto">
          <a:xfrm>
            <a:off x="1681846" y="533400"/>
            <a:ext cx="6096000" cy="579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153400" cy="152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/>
              <a:t>These are NOT credentials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sz="3400" i="1" dirty="0" smtClean="0"/>
              <a:t>But they do authorize a teacher to teach!)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352800"/>
            <a:ext cx="70993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30-Day Sub Permits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Local Authorizations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538DDCD-4183-4AAD-8EAB-E30BFED8640F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4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Also..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7620000" cy="381000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CTE Credentials</a:t>
            </a:r>
          </a:p>
          <a:p>
            <a:pPr lvl="1" eaLnBrk="1" hangingPunct="1"/>
            <a:r>
              <a:rPr lang="en-US" altLang="en-US" sz="3000" dirty="0" smtClean="0"/>
              <a:t>Not considered a “full” credential</a:t>
            </a:r>
          </a:p>
          <a:p>
            <a:pPr lvl="1" eaLnBrk="1" hangingPunct="1"/>
            <a:r>
              <a:rPr lang="en-US" altLang="en-US" sz="3000" dirty="0" smtClean="0"/>
              <a:t>Required for most CTE courses</a:t>
            </a:r>
          </a:p>
          <a:p>
            <a:pPr eaLnBrk="1" hangingPunct="1"/>
            <a:r>
              <a:rPr lang="en-US" altLang="en-US" sz="3400" dirty="0" smtClean="0"/>
              <a:t>Supplemental and Subject Matter Authorizations</a:t>
            </a:r>
          </a:p>
          <a:p>
            <a:pPr lvl="1" eaLnBrk="1" hangingPunct="1"/>
            <a:r>
              <a:rPr lang="en-US" altLang="en-US" sz="3000" dirty="0" smtClean="0"/>
              <a:t>Attached to other credential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00CBD48-9912-414B-AF16-F0EED997880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55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CTE Credentials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581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Very limited in subjects to be taught</a:t>
            </a:r>
          </a:p>
          <a:p>
            <a:pPr eaLnBrk="1" hangingPunct="1"/>
            <a:r>
              <a:rPr lang="en-US" altLang="en-US" dirty="0" smtClean="0"/>
              <a:t>Required for CTE courses</a:t>
            </a:r>
          </a:p>
          <a:p>
            <a:pPr eaLnBrk="1" hangingPunct="1"/>
            <a:r>
              <a:rPr lang="en-US" altLang="en-US" dirty="0" smtClean="0"/>
              <a:t>Does not meet 44865</a:t>
            </a:r>
          </a:p>
          <a:p>
            <a:pPr eaLnBrk="1" hangingPunct="1"/>
            <a:r>
              <a:rPr lang="en-US" altLang="en-US" dirty="0" smtClean="0"/>
              <a:t>Requires 5 years full-time experience or combination of a minimum of 3 years experience and education</a:t>
            </a:r>
          </a:p>
          <a:p>
            <a:pPr eaLnBrk="1" hangingPunct="1"/>
            <a:r>
              <a:rPr lang="en-US" altLang="en-US" dirty="0" smtClean="0"/>
              <a:t>Requires High School Diploma or equivalent</a:t>
            </a:r>
          </a:p>
          <a:p>
            <a:pPr eaLnBrk="1" hangingPunct="1"/>
            <a:r>
              <a:rPr lang="en-US" altLang="en-US" dirty="0" smtClean="0"/>
              <a:t>Requires US Constitution</a:t>
            </a:r>
          </a:p>
          <a:p>
            <a:pPr eaLnBrk="1" hangingPunct="1"/>
            <a:r>
              <a:rPr lang="en-US" altLang="en-US" dirty="0" smtClean="0"/>
              <a:t>Requires recommendation of LEA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A709063-2FA0-49B6-8CCD-FA23D879FAD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13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Charter Credentialing New World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History of Credentialing and Charter Schools in California</a:t>
            </a:r>
          </a:p>
          <a:p>
            <a:r>
              <a:rPr lang="en-US" dirty="0" smtClean="0"/>
              <a:t>Update on new legislation</a:t>
            </a:r>
          </a:p>
          <a:p>
            <a:r>
              <a:rPr lang="en-US" dirty="0" smtClean="0"/>
              <a:t>Update on Assignment Monitoring</a:t>
            </a:r>
          </a:p>
          <a:p>
            <a:r>
              <a:rPr lang="en-US" dirty="0" smtClean="0"/>
              <a:t>Timelines</a:t>
            </a:r>
            <a:r>
              <a:rPr lang="en-US" dirty="0"/>
              <a:t> </a:t>
            </a:r>
            <a:r>
              <a:rPr lang="en-US" dirty="0" smtClean="0"/>
              <a:t>and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No More Emergencies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1400" dirty="0"/>
              <a:t>(Since June, 2006)</a:t>
            </a:r>
            <a:endParaRPr lang="en-US" altLang="en-US" sz="34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50346" y="2366433"/>
            <a:ext cx="3925887" cy="3733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500" b="1" dirty="0" smtClean="0"/>
              <a:t>STSP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Acute staffing need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Bridge document for Intern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Once in a lifetime, expires June 30 regardless of issuance date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12406" y="2366433"/>
            <a:ext cx="3925888" cy="2971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500" b="1" dirty="0" smtClean="0"/>
              <a:t>PIP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Anticipated staffing need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“Diligent search”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</a:pPr>
            <a:r>
              <a:rPr lang="en-US" altLang="en-US" sz="2600" dirty="0" smtClean="0"/>
              <a:t>May be renewed for total of 2 years.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9B5FB0A-2376-48C6-ABA4-6967EFA7EFA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1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STSP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76866" y="2442633"/>
            <a:ext cx="7239000" cy="3657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Candidate Requirements</a:t>
            </a:r>
          </a:p>
          <a:p>
            <a:pPr lvl="1" eaLnBrk="1" hangingPunct="1"/>
            <a:r>
              <a:rPr lang="en-US" altLang="en-US" dirty="0" smtClean="0"/>
              <a:t>Bachelor’s Degree</a:t>
            </a:r>
          </a:p>
          <a:p>
            <a:pPr lvl="1" eaLnBrk="1" hangingPunct="1"/>
            <a:r>
              <a:rPr lang="en-US" altLang="en-US" dirty="0" smtClean="0"/>
              <a:t>CBEST</a:t>
            </a:r>
          </a:p>
          <a:p>
            <a:pPr lvl="1" eaLnBrk="1" hangingPunct="1"/>
            <a:r>
              <a:rPr lang="en-US" altLang="en-US" dirty="0" smtClean="0"/>
              <a:t>Subject Matter</a:t>
            </a:r>
          </a:p>
          <a:p>
            <a:pPr lvl="2" eaLnBrk="1" hangingPunct="1"/>
            <a:r>
              <a:rPr lang="en-US" altLang="en-US" dirty="0" smtClean="0"/>
              <a:t>Multiple Subject – 40 units</a:t>
            </a:r>
          </a:p>
          <a:p>
            <a:pPr lvl="2" eaLnBrk="1" hangingPunct="1"/>
            <a:r>
              <a:rPr lang="en-US" altLang="en-US" dirty="0" smtClean="0"/>
              <a:t>Single Subject – 18 units</a:t>
            </a:r>
          </a:p>
          <a:p>
            <a:pPr lvl="2" eaLnBrk="1" hangingPunct="1"/>
            <a:r>
              <a:rPr lang="en-US" altLang="en-US" dirty="0" smtClean="0"/>
              <a:t>SPED:  Either subject OR 9 units in education  OR 3 years SPED experience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DAD677-8F34-425B-964B-F86EA1F4649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STSP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600" dirty="0" smtClean="0"/>
              <a:t>LEA Requirements</a:t>
            </a:r>
          </a:p>
          <a:p>
            <a:pPr lvl="1" eaLnBrk="1" hangingPunct="1"/>
            <a:r>
              <a:rPr lang="en-US" altLang="en-US" sz="2200" dirty="0" smtClean="0"/>
              <a:t>Provide orientation and support</a:t>
            </a:r>
          </a:p>
          <a:p>
            <a:pPr lvl="1" eaLnBrk="1" hangingPunct="1"/>
            <a:r>
              <a:rPr lang="en-US" altLang="en-US" sz="2200" dirty="0" smtClean="0"/>
              <a:t>Written justification signed by superintendent or designee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/>
            <a:r>
              <a:rPr lang="en-US" altLang="en-US" sz="2600" dirty="0" smtClean="0"/>
              <a:t>Restricted to employer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700" dirty="0" smtClean="0"/>
          </a:p>
          <a:p>
            <a:pPr eaLnBrk="1" hangingPunct="1"/>
            <a:r>
              <a:rPr lang="en-US" altLang="en-US" sz="2600" dirty="0" smtClean="0"/>
              <a:t>Not eligible if issued 5 emergency permits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500" dirty="0" smtClean="0"/>
          </a:p>
          <a:p>
            <a:pPr eaLnBrk="1" hangingPunct="1"/>
            <a:r>
              <a:rPr lang="en-US" altLang="en-US" sz="2600" dirty="0" smtClean="0"/>
              <a:t>Remember –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 smtClean="0"/>
              <a:t>		Non-renewable  - EVER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 smtClean="0"/>
          </a:p>
          <a:p>
            <a:pPr lvl="1" eaLnBrk="1" hangingPunct="1"/>
            <a:endParaRPr lang="en-US" altLang="en-US" sz="2200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600EE2A-687B-40FB-9EDA-D2F851203424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3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821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Candidate Requirements</a:t>
            </a:r>
          </a:p>
          <a:p>
            <a:pPr lvl="1" eaLnBrk="1" hangingPunct="1"/>
            <a:r>
              <a:rPr lang="en-US" altLang="en-US" dirty="0" smtClean="0"/>
              <a:t>Bachelor’s Degree</a:t>
            </a:r>
          </a:p>
          <a:p>
            <a:pPr lvl="1" eaLnBrk="1" hangingPunct="1"/>
            <a:r>
              <a:rPr lang="en-US" altLang="en-US" dirty="0" smtClean="0"/>
              <a:t>CBEST</a:t>
            </a:r>
          </a:p>
          <a:p>
            <a:pPr lvl="1" eaLnBrk="1" hangingPunct="1"/>
            <a:r>
              <a:rPr lang="en-US" altLang="en-US" dirty="0" smtClean="0"/>
              <a:t>Subject Matter</a:t>
            </a:r>
          </a:p>
          <a:p>
            <a:pPr lvl="2" eaLnBrk="1" hangingPunct="1"/>
            <a:r>
              <a:rPr lang="en-US" altLang="en-US" dirty="0" smtClean="0"/>
              <a:t>Multiple Subject – 40 units</a:t>
            </a:r>
          </a:p>
          <a:p>
            <a:pPr lvl="2" eaLnBrk="1" hangingPunct="1"/>
            <a:r>
              <a:rPr lang="en-US" altLang="en-US" dirty="0" smtClean="0"/>
              <a:t>Single Subject – 18 units</a:t>
            </a:r>
          </a:p>
          <a:p>
            <a:pPr lvl="2" eaLnBrk="1" hangingPunct="1"/>
            <a:r>
              <a:rPr lang="en-US" altLang="en-US" dirty="0" smtClean="0"/>
              <a:t>SPED:  Either subject OR 9 units in education  OR 3 years SPED experience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904895-A0AD-4DC6-A7BB-496710EA5889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94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9933"/>
            <a:ext cx="7620000" cy="3810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 smtClean="0"/>
              <a:t>LEA Requirements</a:t>
            </a:r>
          </a:p>
          <a:p>
            <a:pPr lvl="1" eaLnBrk="1" hangingPunct="1"/>
            <a:r>
              <a:rPr lang="en-US" altLang="en-US" sz="2200" dirty="0" smtClean="0"/>
              <a:t>Verify completion of diligent search </a:t>
            </a:r>
          </a:p>
          <a:p>
            <a:pPr lvl="2" eaLnBrk="1" hangingPunct="1"/>
            <a:r>
              <a:rPr lang="en-US" altLang="en-US" sz="2100" dirty="0" smtClean="0"/>
              <a:t>3 per position per year</a:t>
            </a:r>
          </a:p>
          <a:p>
            <a:pPr lvl="1" eaLnBrk="1" hangingPunct="1"/>
            <a:r>
              <a:rPr lang="en-US" altLang="en-US" sz="2200" dirty="0" smtClean="0"/>
              <a:t>Provide supervision, support, monitoring</a:t>
            </a:r>
          </a:p>
          <a:p>
            <a:pPr lvl="1" eaLnBrk="1" hangingPunct="1"/>
            <a:r>
              <a:rPr lang="en-US" altLang="en-US" sz="2200" dirty="0" smtClean="0"/>
              <a:t>Provide assistance to complete subject matter competence</a:t>
            </a:r>
          </a:p>
          <a:p>
            <a:pPr lvl="1" eaLnBrk="1" hangingPunct="1"/>
            <a:r>
              <a:rPr lang="en-US" altLang="en-US" sz="2200" dirty="0" smtClean="0"/>
              <a:t>Public notice</a:t>
            </a:r>
          </a:p>
          <a:p>
            <a:pPr lvl="2" eaLnBrk="1" hangingPunct="1"/>
            <a:r>
              <a:rPr lang="en-US" altLang="en-US" sz="2100" dirty="0" smtClean="0"/>
              <a:t>If on board agenda, must be Action, not Consent, item</a:t>
            </a:r>
          </a:p>
          <a:p>
            <a:pPr lvl="2" eaLnBrk="1" hangingPunct="1"/>
            <a:r>
              <a:rPr lang="en-US" altLang="en-US" sz="2100" dirty="0" smtClean="0"/>
              <a:t>Charters may opt to post for 72 hours in place of board agenda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5D245A9-D835-4396-801D-028934A841C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68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21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70527" y="2590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Valid for one year</a:t>
            </a:r>
          </a:p>
          <a:p>
            <a:pPr lvl="1" eaLnBrk="1" hangingPunct="1"/>
            <a:r>
              <a:rPr lang="en-US" altLang="en-US" dirty="0" smtClean="0"/>
              <a:t>May ONLY be renewed if candidate took all CSET in subject area and didn’t pass</a:t>
            </a:r>
          </a:p>
          <a:p>
            <a:pPr lvl="1" eaLnBrk="1" hangingPunct="1"/>
            <a:r>
              <a:rPr lang="en-US" altLang="en-US" dirty="0" smtClean="0"/>
              <a:t>Not eligible if issued 5 emergency permits</a:t>
            </a:r>
          </a:p>
          <a:p>
            <a:pPr lvl="1" eaLnBrk="1" hangingPunct="1"/>
            <a:r>
              <a:rPr lang="en-US" altLang="en-US" dirty="0" smtClean="0"/>
              <a:t>Time on pre-intern certificate does not count towards 5 year emergency limit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Restricted to employer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81F38F-2062-46F4-9B88-BE6ACEE1E14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62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 dirty="0" smtClean="0"/>
              <a:t>CCTC Supplementary Authorizations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543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u="sng" dirty="0" smtClean="0"/>
              <a:t>Introductory Subjects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Added to Single Subject, Standard Secondary, Special Secondary, Multiple Subject or Standard Elementary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Up to 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grade curriculum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May require specific coursework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B4F9ADC-7121-445E-963D-21CFAE35602E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8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 smtClean="0"/>
              <a:t>CCTC Supplementary Authorizations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b="1" u="sng" dirty="0" smtClean="0"/>
              <a:t>Specific Subjects</a:t>
            </a:r>
          </a:p>
          <a:p>
            <a:pPr eaLnBrk="1" hangingPunct="1"/>
            <a:r>
              <a:rPr lang="en-US" altLang="en-US" sz="2600" dirty="0" smtClean="0"/>
              <a:t>Only added to Single Subject, Standard Secondary, or Special Secondary</a:t>
            </a:r>
          </a:p>
          <a:p>
            <a:pPr eaLnBrk="1" hangingPunct="1"/>
            <a:r>
              <a:rPr lang="en-US" altLang="en-US" sz="2600" dirty="0" smtClean="0"/>
              <a:t>Authorizes specific subject at any grade level</a:t>
            </a:r>
          </a:p>
          <a:p>
            <a:pPr eaLnBrk="1" hangingPunct="1"/>
            <a:r>
              <a:rPr lang="en-US" altLang="en-US" sz="2600" dirty="0" smtClean="0"/>
              <a:t>Will not be added to credential that subsumes subject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0359749-87C6-4589-A5C8-D394EED78823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4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 smtClean="0"/>
              <a:t>Supplementary Authorizations Requirements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327275"/>
            <a:ext cx="8001000" cy="3521075"/>
          </a:xfrm>
        </p:spPr>
        <p:txBody>
          <a:bodyPr/>
          <a:lstStyle/>
          <a:p>
            <a:pPr eaLnBrk="1" hangingPunct="1"/>
            <a:r>
              <a:rPr lang="en-US" altLang="en-US" smtClean="0"/>
              <a:t>20 Semester Units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i="1" smtClean="0"/>
              <a:t>OR</a:t>
            </a:r>
          </a:p>
          <a:p>
            <a:pPr eaLnBrk="1" hangingPunct="1"/>
            <a:r>
              <a:rPr lang="en-US" altLang="en-US" smtClean="0"/>
              <a:t>10 Upper-division semester units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i="1" smtClean="0"/>
              <a:t>OR</a:t>
            </a:r>
          </a:p>
          <a:p>
            <a:pPr eaLnBrk="1" hangingPunct="1"/>
            <a:r>
              <a:rPr lang="en-US" altLang="en-US" smtClean="0"/>
              <a:t>A college major in a subject directly related to subject listed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6DCE1E6-3F90-4179-AEE0-598277325AB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23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 smtClean="0"/>
              <a:t>Subject Matter Authorization Effective 01/01/05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May be added to any regular teaching credential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Introductory Subjects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Curriculum grade 9 and below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Specific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Any grade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Can also be added to Multiple Subject credential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4848AF4-37BB-46F3-BB7D-07227D4FA3FF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2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Charters and Teacher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153400" cy="4114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Original “mega-waiver” for charters exempted charters from need for credentialed teachers</a:t>
            </a:r>
          </a:p>
          <a:p>
            <a:r>
              <a:rPr lang="en-US" sz="2600" dirty="0" smtClean="0"/>
              <a:t>EC 47605 was amended to include charter teacher credential requirement with “intent of legislature” clause</a:t>
            </a:r>
          </a:p>
          <a:p>
            <a:r>
              <a:rPr lang="en-US" sz="2600" dirty="0" smtClean="0"/>
              <a:t>EC 44865 was amended to include Independent Study and therefore non-classroom based charters</a:t>
            </a:r>
          </a:p>
          <a:p>
            <a:r>
              <a:rPr lang="en-US" sz="2600" dirty="0" smtClean="0"/>
              <a:t>NCLB came and went</a:t>
            </a:r>
          </a:p>
          <a:p>
            <a:r>
              <a:rPr lang="en-US" sz="2600" dirty="0" smtClean="0"/>
              <a:t>1505, 1507, and 1219 all established charter school teachers need the same credentials as all public school teachers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400" dirty="0" smtClean="0"/>
              <a:t>Subject Matter Authorizations Requirements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71236" y="2362200"/>
            <a:ext cx="7610764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Degree Major (or equivalent) in Subject</a:t>
            </a:r>
          </a:p>
          <a:p>
            <a:pPr eaLnBrk="1" hangingPunct="1"/>
            <a:r>
              <a:rPr lang="en-US" altLang="en-US" dirty="0" smtClean="0"/>
              <a:t>32 Semester (48 Quarter) Units</a:t>
            </a:r>
          </a:p>
          <a:p>
            <a:pPr eaLnBrk="1" hangingPunct="1"/>
            <a:r>
              <a:rPr lang="en-US" altLang="en-US" dirty="0" smtClean="0"/>
              <a:t>3 Semester (4 Quarter) units in each specific content area (Except Science, which requires 6)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F41F95E-AAD8-49E3-94D3-1B06F393CE9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7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 smtClean="0"/>
              <a:t>Introductory Subject Matter Authorization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55333"/>
            <a:ext cx="7467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Only Available in defined “core subjects”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Language other than 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Social Science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28FD1B-C54C-44DB-AA00-5FABA59AFE9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95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557" y="762000"/>
            <a:ext cx="6798734" cy="1303867"/>
          </a:xfrm>
        </p:spPr>
        <p:txBody>
          <a:bodyPr/>
          <a:lstStyle/>
          <a:p>
            <a:pPr algn="ctr" eaLnBrk="1" hangingPunct="1"/>
            <a:r>
              <a:rPr lang="en-US" altLang="en-US" sz="3400" dirty="0" smtClean="0"/>
              <a:t>Specific Subject Matter Authorization Subjects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14400" y="2401455"/>
            <a:ext cx="3467629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200" dirty="0" smtClean="0"/>
              <a:t>Art History/Appreciation</a:t>
            </a:r>
          </a:p>
          <a:p>
            <a:pPr eaLnBrk="1" hangingPunct="1"/>
            <a:r>
              <a:rPr lang="en-US" altLang="en-US" sz="2200" dirty="0" smtClean="0"/>
              <a:t>Biological Sciences</a:t>
            </a:r>
          </a:p>
          <a:p>
            <a:pPr eaLnBrk="1" hangingPunct="1"/>
            <a:r>
              <a:rPr lang="en-US" altLang="en-US" sz="2200" dirty="0" smtClean="0"/>
              <a:t>Chemistry</a:t>
            </a:r>
          </a:p>
          <a:p>
            <a:pPr eaLnBrk="1" hangingPunct="1"/>
            <a:r>
              <a:rPr lang="en-US" altLang="en-US" sz="2200" dirty="0" smtClean="0"/>
              <a:t>Civics/Government</a:t>
            </a:r>
          </a:p>
          <a:p>
            <a:pPr eaLnBrk="1" hangingPunct="1"/>
            <a:r>
              <a:rPr lang="en-US" altLang="en-US" sz="2200" dirty="0" smtClean="0"/>
              <a:t>Dance</a:t>
            </a:r>
          </a:p>
          <a:p>
            <a:pPr eaLnBrk="1" hangingPunct="1"/>
            <a:r>
              <a:rPr lang="en-US" altLang="en-US" sz="2200" dirty="0" smtClean="0"/>
              <a:t>Drama/Theater</a:t>
            </a:r>
          </a:p>
          <a:p>
            <a:pPr eaLnBrk="1" hangingPunct="1"/>
            <a:r>
              <a:rPr lang="en-US" altLang="en-US" sz="2200" dirty="0" smtClean="0"/>
              <a:t>Economics</a:t>
            </a:r>
          </a:p>
          <a:p>
            <a:pPr eaLnBrk="1" hangingPunct="1"/>
            <a:r>
              <a:rPr lang="en-US" altLang="en-US" sz="2200" dirty="0" smtClean="0"/>
              <a:t>English Composition</a:t>
            </a:r>
          </a:p>
          <a:p>
            <a:pPr eaLnBrk="1" hangingPunct="1"/>
            <a:r>
              <a:rPr lang="en-US" altLang="en-US" sz="2200" dirty="0" smtClean="0"/>
              <a:t>Geography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99000" y="2378364"/>
            <a:ext cx="3276600" cy="4038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200" dirty="0" smtClean="0"/>
              <a:t>Geosciences</a:t>
            </a:r>
          </a:p>
          <a:p>
            <a:pPr eaLnBrk="1" hangingPunct="1"/>
            <a:r>
              <a:rPr lang="en-US" altLang="en-US" sz="2200" dirty="0" smtClean="0"/>
              <a:t>History</a:t>
            </a:r>
          </a:p>
          <a:p>
            <a:pPr eaLnBrk="1" hangingPunct="1"/>
            <a:r>
              <a:rPr lang="en-US" altLang="en-US" sz="2200" dirty="0" smtClean="0"/>
              <a:t>Instrumental Music</a:t>
            </a:r>
          </a:p>
          <a:p>
            <a:pPr eaLnBrk="1" hangingPunct="1"/>
            <a:r>
              <a:rPr lang="en-US" altLang="en-US" sz="2200" dirty="0" smtClean="0"/>
              <a:t>Literature</a:t>
            </a:r>
          </a:p>
          <a:p>
            <a:pPr eaLnBrk="1" hangingPunct="1"/>
            <a:r>
              <a:rPr lang="en-US" altLang="en-US" sz="2200" dirty="0" smtClean="0"/>
              <a:t>Photography</a:t>
            </a:r>
          </a:p>
          <a:p>
            <a:pPr eaLnBrk="1" hangingPunct="1"/>
            <a:r>
              <a:rPr lang="en-US" altLang="en-US" sz="2200" dirty="0" smtClean="0"/>
              <a:t>Physics</a:t>
            </a:r>
          </a:p>
          <a:p>
            <a:pPr eaLnBrk="1" hangingPunct="1"/>
            <a:r>
              <a:rPr lang="en-US" altLang="en-US" sz="2200" dirty="0" smtClean="0"/>
              <a:t>Plat Science</a:t>
            </a:r>
          </a:p>
          <a:p>
            <a:pPr eaLnBrk="1" hangingPunct="1"/>
            <a:r>
              <a:rPr lang="en-US" altLang="en-US" sz="2200" dirty="0" smtClean="0"/>
              <a:t>Three-Dimensional Art</a:t>
            </a:r>
          </a:p>
          <a:p>
            <a:pPr eaLnBrk="1" hangingPunct="1"/>
            <a:r>
              <a:rPr lang="en-US" altLang="en-US" sz="2200" dirty="0" smtClean="0"/>
              <a:t>Two-Dimensional Art</a:t>
            </a:r>
          </a:p>
          <a:p>
            <a:pPr eaLnBrk="1" hangingPunct="1"/>
            <a:r>
              <a:rPr lang="en-US" altLang="en-US" sz="2200" dirty="0" smtClean="0"/>
              <a:t>Vocal Music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371C41A-0C13-4BD4-98AC-895C150D3F6D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84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For Non-Classroom, EC 44865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8369"/>
            <a:ext cx="7467600" cy="38862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i="1" dirty="0" smtClean="0"/>
              <a:t>A </a:t>
            </a:r>
            <a:r>
              <a:rPr lang="en-US" i="1" dirty="0"/>
              <a:t>valid teaching credential issued by the State Board or the Commission on Teacher Credentialing, based on a bachelor’s degree, student teaching, and special fitness to perform, shall be deemed qualifying for assignment as a teacher in the following assignments, provided that the assignment of a teacher to a position for which qualifications are prescribed by this section shall be made only with the consent of the teacher: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(a) Home teacher.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(b) Classes organized primarily for adults.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(c) Hospital classes.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(d) Necessary small high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(e) Continuation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(f) Alternative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(g) Opportunity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(h) Juvenile court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 County community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(j) District community day schools.</a:t>
            </a:r>
            <a:endParaRPr lang="en-US" dirty="0"/>
          </a:p>
          <a:p>
            <a:pPr marL="0" indent="0" fontAlgn="base">
              <a:buNone/>
            </a:pPr>
            <a:r>
              <a:rPr lang="en-US" i="1" dirty="0"/>
              <a:t>(k) Independent study.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(Amended by Stats. 2008, Ch. 223, Sec. 8. Effective January 1, 2009</a:t>
            </a:r>
            <a:r>
              <a:rPr lang="en-US" i="1" dirty="0" smtClean="0"/>
              <a:t>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/>
              <a:t>To meet EC44865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47960"/>
            <a:ext cx="6781800" cy="3733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TEACHER </a:t>
            </a:r>
            <a:r>
              <a:rPr lang="en-US" dirty="0"/>
              <a:t>CONSENT FORM </a:t>
            </a:r>
          </a:p>
          <a:p>
            <a:pPr marL="0" indent="0">
              <a:buNone/>
            </a:pPr>
            <a:r>
              <a:rPr lang="en-US" dirty="0"/>
              <a:t>I agree to teach in the following assignment, which is outside of my credential authorization. </a:t>
            </a:r>
          </a:p>
          <a:p>
            <a:pPr marL="0" indent="0">
              <a:buNone/>
            </a:pPr>
            <a:r>
              <a:rPr lang="en-US" dirty="0"/>
              <a:t>Name: ________________________________ </a:t>
            </a:r>
          </a:p>
          <a:p>
            <a:pPr marL="0" indent="0">
              <a:buNone/>
            </a:pPr>
            <a:r>
              <a:rPr lang="en-US" dirty="0"/>
              <a:t>SSN: ________________________________ </a:t>
            </a:r>
          </a:p>
          <a:p>
            <a:pPr marL="0" indent="0">
              <a:buNone/>
            </a:pPr>
            <a:r>
              <a:rPr lang="en-US" dirty="0"/>
              <a:t>Credential(s): ________________________________ </a:t>
            </a:r>
          </a:p>
          <a:p>
            <a:pPr marL="0" indent="0">
              <a:buNone/>
            </a:pPr>
            <a:r>
              <a:rPr lang="en-US" dirty="0"/>
              <a:t>Location: ________________________________ </a:t>
            </a:r>
          </a:p>
          <a:p>
            <a:pPr marL="0" indent="0">
              <a:buNone/>
            </a:pPr>
            <a:r>
              <a:rPr lang="en-US" dirty="0"/>
              <a:t>Assignment: ________________________________ </a:t>
            </a:r>
          </a:p>
          <a:p>
            <a:pPr marL="0" indent="0">
              <a:buNone/>
            </a:pPr>
            <a:r>
              <a:rPr lang="en-US" dirty="0"/>
              <a:t>Title 5 / Ed Code: ________________________________ </a:t>
            </a:r>
          </a:p>
          <a:p>
            <a:pPr marL="0" indent="0">
              <a:buNone/>
            </a:pPr>
            <a:r>
              <a:rPr lang="en-US" dirty="0"/>
              <a:t>(circle one) </a:t>
            </a:r>
          </a:p>
          <a:p>
            <a:pPr marL="0" indent="0">
              <a:buNone/>
            </a:pPr>
            <a:r>
              <a:rPr lang="en-US" dirty="0"/>
              <a:t>This consent will remain valid as long as I continue teaching in the same assignment at the above site.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________________________________  ______________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Signature </a:t>
            </a:r>
            <a:r>
              <a:rPr lang="en-US" dirty="0" smtClean="0"/>
              <a:t>                                                       Date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“Charter Flexibility”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1505 and 1219 removed language in EC 47605 that gave charters flexibility</a:t>
            </a:r>
          </a:p>
          <a:p>
            <a:r>
              <a:rPr lang="en-US" dirty="0" smtClean="0"/>
              <a:t>All current teachers must be credentialed by 2024</a:t>
            </a:r>
          </a:p>
          <a:p>
            <a:r>
              <a:rPr lang="en-US" dirty="0" smtClean="0"/>
              <a:t>All new teachers must be credentialed at time of hire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44865 is still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772400" cy="2971800"/>
          </a:xfrm>
        </p:spPr>
        <p:txBody>
          <a:bodyPr/>
          <a:lstStyle/>
          <a:p>
            <a:r>
              <a:rPr lang="en-US" dirty="0" smtClean="0"/>
              <a:t>Flexibility for Independent Study Programs</a:t>
            </a:r>
          </a:p>
          <a:p>
            <a:r>
              <a:rPr lang="en-US" dirty="0" smtClean="0"/>
              <a:t>NOT a charter flexibility</a:t>
            </a:r>
          </a:p>
          <a:p>
            <a:r>
              <a:rPr lang="en-US" dirty="0" smtClean="0"/>
              <a:t>“Local Assignment option”</a:t>
            </a:r>
          </a:p>
          <a:p>
            <a:r>
              <a:rPr lang="en-US" dirty="0" smtClean="0"/>
              <a:t>Most typically found at High School level,</a:t>
            </a:r>
          </a:p>
          <a:p>
            <a:pPr marL="0" indent="0">
              <a:buNone/>
            </a:pPr>
            <a:r>
              <a:rPr lang="en-US" dirty="0" smtClean="0"/>
              <a:t>But  is valid for all 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How/Who is monitoring?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Previously, Counties monitored districts</a:t>
            </a:r>
          </a:p>
          <a:p>
            <a:pPr lvl="1"/>
            <a:r>
              <a:rPr lang="en-US" dirty="0" smtClean="0"/>
              <a:t>Charter sponsor monitored charters</a:t>
            </a:r>
          </a:p>
          <a:p>
            <a:r>
              <a:rPr lang="en-US" dirty="0" smtClean="0"/>
              <a:t>New legislation puts all credential monitoring under CTC</a:t>
            </a:r>
          </a:p>
          <a:p>
            <a:pPr lvl="1"/>
            <a:r>
              <a:rPr lang="en-US" dirty="0" smtClean="0"/>
              <a:t>Using CALPADs report to identify</a:t>
            </a:r>
          </a:p>
          <a:p>
            <a:pPr lvl="1"/>
            <a:r>
              <a:rPr lang="en-US" dirty="0" smtClean="0"/>
              <a:t>Significant errors expected, so no penalties being assigned for 2019</a:t>
            </a:r>
          </a:p>
          <a:p>
            <a:pPr lvl="1"/>
            <a:r>
              <a:rPr lang="en-US" dirty="0" smtClean="0"/>
              <a:t>Reports will go out, however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914400"/>
            <a:ext cx="7557655" cy="1143000"/>
          </a:xfrm>
        </p:spPr>
        <p:txBody>
          <a:bodyPr/>
          <a:lstStyle/>
          <a:p>
            <a:r>
              <a:rPr lang="en-US" dirty="0" smtClean="0"/>
              <a:t>Charter Monitoring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01000" cy="3953933"/>
          </a:xfrm>
        </p:spPr>
        <p:txBody>
          <a:bodyPr/>
          <a:lstStyle/>
          <a:p>
            <a:r>
              <a:rPr lang="en-US" sz="2800" dirty="0" smtClean="0"/>
              <a:t>Charters typically use teachers in unique ways</a:t>
            </a:r>
          </a:p>
          <a:p>
            <a:pPr lvl="1"/>
            <a:r>
              <a:rPr lang="en-US" sz="2400" dirty="0" smtClean="0"/>
              <a:t>Increasing the likelihood of “errors” on charter reports</a:t>
            </a:r>
          </a:p>
          <a:p>
            <a:r>
              <a:rPr lang="en-US" sz="2800" dirty="0" smtClean="0"/>
              <a:t>The reports, including error reports for correction, will be sent to sponsoring district, not directly to charter</a:t>
            </a:r>
          </a:p>
          <a:p>
            <a:r>
              <a:rPr lang="en-US" sz="2800" dirty="0" smtClean="0"/>
              <a:t>While state is not using reports this year for penalties, sponsor certainly can use reports as “evidence” in non-renewal/revocation.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679"/>
            <a:ext cx="8229600" cy="1143000"/>
          </a:xfrm>
        </p:spPr>
        <p:txBody>
          <a:bodyPr/>
          <a:lstStyle/>
          <a:p>
            <a:r>
              <a:rPr lang="en-US" dirty="0" smtClean="0"/>
              <a:t>The “CIG” – Your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97606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CIG </a:t>
            </a:r>
            <a:r>
              <a:rPr lang="en-US" dirty="0"/>
              <a:t>2 web page is only for Commission staff and the field, it is secured and requires a username and password.  </a:t>
            </a:r>
          </a:p>
          <a:p>
            <a:pPr marL="0" indent="0">
              <a:buNone/>
            </a:pPr>
            <a:r>
              <a:rPr lang="en-US" dirty="0" smtClean="0"/>
              <a:t> Go to: </a:t>
            </a:r>
            <a:endParaRPr lang="en-US" dirty="0"/>
          </a:p>
          <a:p>
            <a:r>
              <a:rPr lang="en-US" dirty="0"/>
              <a:t>http://www.ctc.ca.gov/credentials/cig2/cig_toc.html</a:t>
            </a:r>
          </a:p>
          <a:p>
            <a:pPr marL="0" indent="0">
              <a:buNone/>
            </a:pPr>
            <a:r>
              <a:rPr lang="en-US" dirty="0" smtClean="0"/>
              <a:t>Use the following user name and password:</a:t>
            </a:r>
            <a:endParaRPr lang="en-US" dirty="0"/>
          </a:p>
          <a:p>
            <a:r>
              <a:rPr lang="en-US" dirty="0" smtClean="0"/>
              <a:t>Username</a:t>
            </a:r>
            <a:r>
              <a:rPr lang="en-US" dirty="0"/>
              <a:t>: cig2011</a:t>
            </a:r>
          </a:p>
          <a:p>
            <a:r>
              <a:rPr lang="en-US" dirty="0"/>
              <a:t>Password: </a:t>
            </a:r>
            <a:r>
              <a:rPr lang="en-US" dirty="0" err="1"/>
              <a:t>ctcguide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CA’s Teacher Credentialing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7696200" cy="3444997"/>
          </a:xfrm>
        </p:spPr>
        <p:txBody>
          <a:bodyPr>
            <a:normAutofit/>
          </a:bodyPr>
          <a:lstStyle/>
          <a:p>
            <a:r>
              <a:rPr lang="en-US" dirty="0" smtClean="0"/>
              <a:t>A Credential is based on the holder having a Bachelor’s degree, additional special training in education and children, and a clean legal record</a:t>
            </a:r>
          </a:p>
          <a:p>
            <a:r>
              <a:rPr lang="en-US" dirty="0" smtClean="0"/>
              <a:t>The variety of credentials are intended to match with classes and types of programs</a:t>
            </a:r>
          </a:p>
          <a:p>
            <a:r>
              <a:rPr lang="en-US" dirty="0" smtClean="0"/>
              <a:t>Generally, to be in compliance the authorized subject(s) on the credential must match the classes being taught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05978-E14F-43DB-97F0-34D40D2F8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168</TotalTime>
  <Words>1262</Words>
  <Application>Microsoft Office PowerPoint</Application>
  <PresentationFormat>On-screen Show (4:3)</PresentationFormat>
  <Paragraphs>267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Comic Sans MS</vt:lpstr>
      <vt:lpstr>Garamond</vt:lpstr>
      <vt:lpstr>Times New Roman</vt:lpstr>
      <vt:lpstr>Verdana</vt:lpstr>
      <vt:lpstr>Wingdings</vt:lpstr>
      <vt:lpstr>Organic</vt:lpstr>
      <vt:lpstr> CA Credentials and You, The New Reality</vt:lpstr>
      <vt:lpstr>Charter Credentialing New World Order</vt:lpstr>
      <vt:lpstr>California Charters and Teacher Credentials</vt:lpstr>
      <vt:lpstr>No More “Charter Flexibility”</vt:lpstr>
      <vt:lpstr>EC 44865 is still in place</vt:lpstr>
      <vt:lpstr>How/Who is monitoring?</vt:lpstr>
      <vt:lpstr>Charter Monitoring Challenges</vt:lpstr>
      <vt:lpstr>The “CIG” – Your friend</vt:lpstr>
      <vt:lpstr>CA’s Teacher Credentialing Mindset</vt:lpstr>
      <vt:lpstr>NCLB is no more</vt:lpstr>
      <vt:lpstr>Three requirements for NCLB teacher compliance</vt:lpstr>
      <vt:lpstr>Types of Credentials</vt:lpstr>
      <vt:lpstr>Multiple Subject Credentials</vt:lpstr>
      <vt:lpstr>Single Subject</vt:lpstr>
      <vt:lpstr>Service Credentials</vt:lpstr>
      <vt:lpstr>PowerPoint Presentation</vt:lpstr>
      <vt:lpstr>These are NOT credentials (But they do authorize a teacher to teach!)</vt:lpstr>
      <vt:lpstr>Also..</vt:lpstr>
      <vt:lpstr>CTE Credentials</vt:lpstr>
      <vt:lpstr>No More Emergencies  (Since June, 2006)</vt:lpstr>
      <vt:lpstr>STSP</vt:lpstr>
      <vt:lpstr>STSP</vt:lpstr>
      <vt:lpstr>PIP</vt:lpstr>
      <vt:lpstr>PIP</vt:lpstr>
      <vt:lpstr>PIP</vt:lpstr>
      <vt:lpstr>CCTC Supplementary Authorizations</vt:lpstr>
      <vt:lpstr>CCTC Supplementary Authorizations</vt:lpstr>
      <vt:lpstr>Supplementary Authorizations Requirements</vt:lpstr>
      <vt:lpstr>Subject Matter Authorization Effective 01/01/05</vt:lpstr>
      <vt:lpstr>Subject Matter Authorizations Requirements</vt:lpstr>
      <vt:lpstr>Introductory Subject Matter Authorization </vt:lpstr>
      <vt:lpstr>Specific Subject Matter Authorization Subjects</vt:lpstr>
      <vt:lpstr>For Non-Classroom, EC 44865</vt:lpstr>
      <vt:lpstr>To meet EC44865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Jeff Rice</cp:lastModifiedBy>
  <cp:revision>18</cp:revision>
  <cp:lastPrinted>2018-01-31T03:14:02Z</cp:lastPrinted>
  <dcterms:created xsi:type="dcterms:W3CDTF">2018-01-30T22:57:14Z</dcterms:created>
  <dcterms:modified xsi:type="dcterms:W3CDTF">2019-10-28T20:38:44Z</dcterms:modified>
</cp:coreProperties>
</file>