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8"/>
    <p:restoredTop sz="94610"/>
  </p:normalViewPr>
  <p:slideViewPr>
    <p:cSldViewPr snapToGrid="0" snapToObjects="1">
      <p:cViewPr varScale="1">
        <p:scale>
          <a:sx n="139" d="100"/>
          <a:sy n="139" d="100"/>
        </p:scale>
        <p:origin x="12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7047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BF579-6362-3DBE-3DA5-D19BCAFFE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C24BC9-DA51-3C3D-7E6B-6119D0E47B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A7EDAF-32E4-8E60-BDFA-8AB0111140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4414D6-CA40-CBCD-5DE6-0D5174B4CD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61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alltechsi.co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14300" cy="5143500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24086" y="2305050"/>
            <a:ext cx="6198489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00"/>
              </a:lnSpc>
              <a:spcAft>
                <a:spcPts val="900"/>
              </a:spcAft>
              <a:buNone/>
            </a:pPr>
            <a:r>
              <a:rPr lang="en-US" sz="3200" b="1" dirty="0">
                <a:solidFill>
                  <a:srgbClr val="1A3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Technology Partner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71500" y="2904188"/>
            <a:ext cx="6749716" cy="2963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33"/>
              </a:lnSpc>
              <a:spcAft>
                <a:spcPts val="2400"/>
              </a:spcAft>
              <a:buNone/>
            </a:pPr>
            <a:r>
              <a:rPr lang="en-US" sz="210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End-to-End IT Solutions Built for Educational Institutions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571500" y="3439881"/>
            <a:ext cx="1143000" cy="38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71499" y="3795099"/>
            <a:ext cx="8133347" cy="10837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025"/>
              </a:lnSpc>
            </a:pPr>
            <a:r>
              <a:rPr lang="en-US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Alltech Solutions understands the unique demands of education—from supporting remote learning to managing thousands of student devices. We keep your technology reliable so educators can focus on what matters: serving students.</a:t>
            </a:r>
            <a:endParaRPr lang="en-US" dirty="0"/>
          </a:p>
        </p:txBody>
      </p:sp>
      <p:sp>
        <p:nvSpPr>
          <p:cNvPr id="9" name="AutoShape 2" descr="AllTech Logo.png">
            <a:extLst>
              <a:ext uri="{FF2B5EF4-FFF2-40B4-BE49-F238E27FC236}">
                <a16:creationId xmlns:a16="http://schemas.microsoft.com/office/drawing/2014/main" id="{EF43D120-EBE3-4AD5-8C32-401C62976DF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39CC58B-3847-489B-86E5-2DC6D34B10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275" y="173025"/>
            <a:ext cx="2406650" cy="159053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90702" y="1036356"/>
            <a:ext cx="6480239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3000" b="1" dirty="0">
                <a:solidFill>
                  <a:srgbClr val="1A3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IT Lifecycle Management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361103" y="1565523"/>
            <a:ext cx="762000" cy="28575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81000" y="1892796"/>
            <a:ext cx="4095750" cy="1055191"/>
          </a:xfrm>
          <a:prstGeom prst="roundRect">
            <a:avLst>
              <a:gd name="adj" fmla="val 7221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400050" y="1892796"/>
            <a:ext cx="0" cy="1055191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09600" y="2083296"/>
            <a:ext cx="3750183" cy="205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20"/>
              </a:lnSpc>
              <a:spcAft>
                <a:spcPts val="750"/>
              </a:spcAft>
            </a:pPr>
            <a:r>
              <a:rPr lang="en-US" sz="1350" b="1" dirty="0">
                <a:solidFill>
                  <a:srgbClr val="1A3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&amp; Wi-Fi Solutions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609600" y="2384227"/>
            <a:ext cx="3750183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470"/>
              </a:lnSpc>
            </a:pPr>
            <a:r>
              <a:rPr lang="en-US" sz="105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Robust infrastructure design and monitoring to handle high-density environments like classrooms, labs, and libraries.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381000" y="3100388"/>
            <a:ext cx="4095750" cy="1055191"/>
          </a:xfrm>
          <a:prstGeom prst="roundRect">
            <a:avLst>
              <a:gd name="adj" fmla="val 7221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400050" y="3100388"/>
            <a:ext cx="0" cy="1055191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09600" y="3290888"/>
            <a:ext cx="3750183" cy="205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20"/>
              </a:lnSpc>
              <a:spcAft>
                <a:spcPts val="750"/>
              </a:spcAft>
            </a:pPr>
            <a:r>
              <a:rPr lang="en-US" sz="1350" b="1" dirty="0">
                <a:solidFill>
                  <a:srgbClr val="1A3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Student Device Management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609601" y="3531744"/>
            <a:ext cx="3655594" cy="563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470"/>
              </a:lnSpc>
            </a:pPr>
            <a:r>
              <a:rPr lang="en-US" sz="105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Streamlined deployment, imaging, and support for Chromebooks, iPads, and laptops at scale—keeping students connected and learning.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667250" y="1892796"/>
            <a:ext cx="4095750" cy="1055191"/>
          </a:xfrm>
          <a:prstGeom prst="roundRect">
            <a:avLst>
              <a:gd name="adj" fmla="val 7221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4686300" y="1892796"/>
            <a:ext cx="0" cy="1055191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95850" y="2083296"/>
            <a:ext cx="3750183" cy="205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20"/>
              </a:lnSpc>
              <a:spcAft>
                <a:spcPts val="750"/>
              </a:spcAft>
              <a:buNone/>
            </a:pPr>
            <a:r>
              <a:rPr lang="en-US" sz="1350" b="1" dirty="0">
                <a:solidFill>
                  <a:srgbClr val="1A3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Hardware &amp; Software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4895850" y="2384227"/>
            <a:ext cx="3750183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procurement and lifecycle management from imaging to deployment and ongoing support for students and staff.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648200" y="3100387"/>
            <a:ext cx="4095750" cy="1055191"/>
          </a:xfrm>
          <a:prstGeom prst="roundRect">
            <a:avLst>
              <a:gd name="adj" fmla="val 7221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4686300" y="3100388"/>
            <a:ext cx="0" cy="1055191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95850" y="3290888"/>
            <a:ext cx="3750183" cy="205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20"/>
              </a:lnSpc>
              <a:spcAft>
                <a:spcPts val="750"/>
              </a:spcAft>
            </a:pPr>
            <a:r>
              <a:rPr lang="en-US" sz="1350" b="1" dirty="0">
                <a:solidFill>
                  <a:srgbClr val="1A3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 &amp; Compliance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4895850" y="3591818"/>
            <a:ext cx="3750183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470"/>
              </a:lnSpc>
            </a:pPr>
            <a:r>
              <a:rPr lang="en-US" sz="105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FERPA-compliant solutions with content filtering, threat monitoring, and data protection built for student safety.</a:t>
            </a:r>
            <a:endParaRPr lang="en-US" sz="105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ADAB139-9979-4C26-B9D4-90B58723C1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0217" y="136401"/>
            <a:ext cx="1270423" cy="83961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0" y="0"/>
            <a:ext cx="3657600" cy="5143500"/>
          </a:xfrm>
          <a:prstGeom prst="rect">
            <a:avLst/>
          </a:prstGeom>
          <a:solidFill>
            <a:srgbClr val="1A3A5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76250" y="381000"/>
            <a:ext cx="4333113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3000" b="1" dirty="0">
                <a:solidFill>
                  <a:srgbClr val="1A3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Alltech Solutions?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76250" y="838200"/>
            <a:ext cx="762000" cy="28575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76250" y="1171575"/>
            <a:ext cx="304800" cy="304800"/>
          </a:xfrm>
          <a:prstGeom prst="roundRect">
            <a:avLst>
              <a:gd name="adj" fmla="val 12500"/>
            </a:avLst>
          </a:prstGeom>
          <a:solidFill>
            <a:schemeClr val="accent1">
              <a:lumMod val="75000"/>
            </a:scheme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76250" y="1571625"/>
            <a:ext cx="3975917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450"/>
              </a:spcAft>
              <a:buNone/>
            </a:pPr>
            <a:r>
              <a:rPr lang="en-US" sz="1200" b="1" dirty="0">
                <a:solidFill>
                  <a:srgbClr val="1A3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Responsive Expertise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76250" y="1811536"/>
            <a:ext cx="3975917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technical support when you need it, backed by years of experience across diverse IT environments.</a:t>
            </a:r>
            <a:endParaRPr lang="en-US" sz="975" dirty="0"/>
          </a:p>
        </p:txBody>
      </p:sp>
      <p:sp>
        <p:nvSpPr>
          <p:cNvPr id="16" name="Text 14"/>
          <p:cNvSpPr/>
          <p:nvPr/>
        </p:nvSpPr>
        <p:spPr>
          <a:xfrm>
            <a:off x="5634893" y="1728771"/>
            <a:ext cx="3295747" cy="5447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45"/>
              </a:lnSpc>
              <a:spcAft>
                <a:spcPts val="1200"/>
              </a:spcAft>
            </a:pPr>
            <a:r>
              <a:rPr lang="en-US" sz="16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Technology shouldn't be a barrier to learning</a:t>
            </a:r>
            <a:endParaRPr lang="en-US" sz="1650" dirty="0"/>
          </a:p>
        </p:txBody>
      </p:sp>
      <p:sp>
        <p:nvSpPr>
          <p:cNvPr id="17" name="Text 15"/>
          <p:cNvSpPr/>
          <p:nvPr/>
        </p:nvSpPr>
        <p:spPr>
          <a:xfrm>
            <a:off x="5634892" y="2430315"/>
            <a:ext cx="3295747" cy="6745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575"/>
              </a:lnSpc>
            </a:pPr>
            <a:r>
              <a:rPr lang="en-US" sz="1125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ensure seamless access for every student and educator</a:t>
            </a:r>
            <a:endParaRPr lang="en-US" sz="1125" dirty="0">
              <a:solidFill>
                <a:schemeClr val="bg1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D153FB59-38C3-4F31-B3F6-D1F59AECCE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0217" y="136401"/>
            <a:ext cx="1270423" cy="839613"/>
          </a:xfrm>
          <a:prstGeom prst="rect">
            <a:avLst/>
          </a:prstGeom>
        </p:spPr>
      </p:pic>
      <p:sp>
        <p:nvSpPr>
          <p:cNvPr id="3" name="Text 4">
            <a:extLst>
              <a:ext uri="{FF2B5EF4-FFF2-40B4-BE49-F238E27FC236}">
                <a16:creationId xmlns:a16="http://schemas.microsoft.com/office/drawing/2014/main" id="{956A13A9-9206-19FE-387C-2E25F333E8B0}"/>
              </a:ext>
            </a:extLst>
          </p:cNvPr>
          <p:cNvSpPr/>
          <p:nvPr/>
        </p:nvSpPr>
        <p:spPr>
          <a:xfrm>
            <a:off x="476250" y="1119820"/>
            <a:ext cx="4095750" cy="1055191"/>
          </a:xfrm>
          <a:prstGeom prst="roundRect">
            <a:avLst>
              <a:gd name="adj" fmla="val 7221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5">
            <a:extLst>
              <a:ext uri="{FF2B5EF4-FFF2-40B4-BE49-F238E27FC236}">
                <a16:creationId xmlns:a16="http://schemas.microsoft.com/office/drawing/2014/main" id="{F58FED1C-3EC5-E074-C391-F94EBA657ABC}"/>
              </a:ext>
            </a:extLst>
          </p:cNvPr>
          <p:cNvSpPr/>
          <p:nvPr/>
        </p:nvSpPr>
        <p:spPr>
          <a:xfrm>
            <a:off x="495300" y="1119820"/>
            <a:ext cx="0" cy="1055191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prstDash val="solid"/>
          </a:ln>
        </p:spPr>
      </p:sp>
      <p:sp>
        <p:nvSpPr>
          <p:cNvPr id="20" name="Text 6">
            <a:extLst>
              <a:ext uri="{FF2B5EF4-FFF2-40B4-BE49-F238E27FC236}">
                <a16:creationId xmlns:a16="http://schemas.microsoft.com/office/drawing/2014/main" id="{5FD36C1E-FF6C-2A2B-D476-94A3FA31287B}"/>
              </a:ext>
            </a:extLst>
          </p:cNvPr>
          <p:cNvSpPr/>
          <p:nvPr/>
        </p:nvSpPr>
        <p:spPr>
          <a:xfrm>
            <a:off x="704850" y="1310320"/>
            <a:ext cx="3750183" cy="205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20"/>
              </a:lnSpc>
              <a:spcAft>
                <a:spcPts val="750"/>
              </a:spcAft>
              <a:buNone/>
            </a:pPr>
            <a:r>
              <a:rPr lang="en-US" sz="1350" b="1" dirty="0">
                <a:solidFill>
                  <a:srgbClr val="1A3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Responsive Expertise</a:t>
            </a:r>
          </a:p>
          <a:p>
            <a:pPr marL="0" indent="0" algn="l">
              <a:lnSpc>
                <a:spcPts val="1620"/>
              </a:lnSpc>
              <a:spcAft>
                <a:spcPts val="750"/>
              </a:spcAft>
              <a:buNone/>
            </a:pPr>
            <a:endParaRPr lang="en-US" sz="1350" b="1" dirty="0">
              <a:solidFill>
                <a:srgbClr val="1A3A52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21" name="Text 7">
            <a:extLst>
              <a:ext uri="{FF2B5EF4-FFF2-40B4-BE49-F238E27FC236}">
                <a16:creationId xmlns:a16="http://schemas.microsoft.com/office/drawing/2014/main" id="{5AF25957-256A-FFF2-D69C-701D531A8091}"/>
              </a:ext>
            </a:extLst>
          </p:cNvPr>
          <p:cNvSpPr/>
          <p:nvPr/>
        </p:nvSpPr>
        <p:spPr>
          <a:xfrm>
            <a:off x="701984" y="1539669"/>
            <a:ext cx="3750183" cy="5467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470"/>
              </a:lnSpc>
            </a:pPr>
            <a:r>
              <a:rPr lang="en-US" sz="105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support when you need it, backed by years of experience across diverse IT environments specializing in Education. </a:t>
            </a:r>
          </a:p>
          <a:p>
            <a:pPr marL="0" indent="0" algn="l">
              <a:lnSpc>
                <a:spcPts val="1470"/>
              </a:lnSpc>
              <a:buNone/>
            </a:pPr>
            <a:endParaRPr lang="en-US" sz="1050" dirty="0">
              <a:solidFill>
                <a:srgbClr val="495057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24" name="Text 4">
            <a:extLst>
              <a:ext uri="{FF2B5EF4-FFF2-40B4-BE49-F238E27FC236}">
                <a16:creationId xmlns:a16="http://schemas.microsoft.com/office/drawing/2014/main" id="{DC9B2F70-A6C7-8249-9DB8-74C5C0881564}"/>
              </a:ext>
            </a:extLst>
          </p:cNvPr>
          <p:cNvSpPr/>
          <p:nvPr/>
        </p:nvSpPr>
        <p:spPr>
          <a:xfrm>
            <a:off x="473648" y="2371433"/>
            <a:ext cx="4095750" cy="1055191"/>
          </a:xfrm>
          <a:prstGeom prst="roundRect">
            <a:avLst>
              <a:gd name="adj" fmla="val 7221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5" name="Shape 5">
            <a:extLst>
              <a:ext uri="{FF2B5EF4-FFF2-40B4-BE49-F238E27FC236}">
                <a16:creationId xmlns:a16="http://schemas.microsoft.com/office/drawing/2014/main" id="{D4E6C02F-7497-99BE-6082-B8646455D82F}"/>
              </a:ext>
            </a:extLst>
          </p:cNvPr>
          <p:cNvSpPr/>
          <p:nvPr/>
        </p:nvSpPr>
        <p:spPr>
          <a:xfrm>
            <a:off x="492698" y="2371433"/>
            <a:ext cx="0" cy="1055191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prstDash val="solid"/>
          </a:ln>
        </p:spPr>
      </p:sp>
      <p:sp>
        <p:nvSpPr>
          <p:cNvPr id="26" name="Text 6">
            <a:extLst>
              <a:ext uri="{FF2B5EF4-FFF2-40B4-BE49-F238E27FC236}">
                <a16:creationId xmlns:a16="http://schemas.microsoft.com/office/drawing/2014/main" id="{FF7EE442-8F10-AA97-65A6-8995FC8669D7}"/>
              </a:ext>
            </a:extLst>
          </p:cNvPr>
          <p:cNvSpPr/>
          <p:nvPr/>
        </p:nvSpPr>
        <p:spPr>
          <a:xfrm>
            <a:off x="702248" y="2561933"/>
            <a:ext cx="3750183" cy="205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20"/>
              </a:lnSpc>
              <a:spcAft>
                <a:spcPts val="750"/>
              </a:spcAft>
              <a:buNone/>
            </a:pPr>
            <a:r>
              <a:rPr lang="en-US" sz="1350" b="1" dirty="0">
                <a:solidFill>
                  <a:srgbClr val="1A3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Proactive Approach</a:t>
            </a:r>
          </a:p>
          <a:p>
            <a:pPr marL="0" indent="0" algn="l">
              <a:lnSpc>
                <a:spcPts val="1620"/>
              </a:lnSpc>
              <a:spcAft>
                <a:spcPts val="750"/>
              </a:spcAft>
              <a:buNone/>
            </a:pPr>
            <a:endParaRPr lang="en-US" sz="1350" b="1" dirty="0">
              <a:solidFill>
                <a:srgbClr val="1A3A52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27" name="Text 7">
            <a:extLst>
              <a:ext uri="{FF2B5EF4-FFF2-40B4-BE49-F238E27FC236}">
                <a16:creationId xmlns:a16="http://schemas.microsoft.com/office/drawing/2014/main" id="{2A251595-5BCD-0854-3919-071775300F9B}"/>
              </a:ext>
            </a:extLst>
          </p:cNvPr>
          <p:cNvSpPr/>
          <p:nvPr/>
        </p:nvSpPr>
        <p:spPr>
          <a:xfrm>
            <a:off x="702248" y="2862864"/>
            <a:ext cx="3750183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don't just fix problems—we prevent them with continuous monitoring and maintenance.</a:t>
            </a:r>
          </a:p>
          <a:p>
            <a:pPr marL="0" indent="0" algn="l">
              <a:lnSpc>
                <a:spcPts val="1470"/>
              </a:lnSpc>
              <a:buNone/>
            </a:pPr>
            <a:endParaRPr lang="en-US" sz="1050" dirty="0">
              <a:solidFill>
                <a:srgbClr val="495057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28" name="Text 4">
            <a:extLst>
              <a:ext uri="{FF2B5EF4-FFF2-40B4-BE49-F238E27FC236}">
                <a16:creationId xmlns:a16="http://schemas.microsoft.com/office/drawing/2014/main" id="{8CB876FB-C577-4D06-5752-55B6B021FAC8}"/>
              </a:ext>
            </a:extLst>
          </p:cNvPr>
          <p:cNvSpPr/>
          <p:nvPr/>
        </p:nvSpPr>
        <p:spPr>
          <a:xfrm>
            <a:off x="473648" y="3623046"/>
            <a:ext cx="4095750" cy="1055191"/>
          </a:xfrm>
          <a:prstGeom prst="roundRect">
            <a:avLst>
              <a:gd name="adj" fmla="val 7221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9" name="Shape 5">
            <a:extLst>
              <a:ext uri="{FF2B5EF4-FFF2-40B4-BE49-F238E27FC236}">
                <a16:creationId xmlns:a16="http://schemas.microsoft.com/office/drawing/2014/main" id="{A0913B04-2A93-DF5F-6FA7-2307085DEEFC}"/>
              </a:ext>
            </a:extLst>
          </p:cNvPr>
          <p:cNvSpPr/>
          <p:nvPr/>
        </p:nvSpPr>
        <p:spPr>
          <a:xfrm>
            <a:off x="492698" y="3623046"/>
            <a:ext cx="0" cy="1055191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prstDash val="solid"/>
          </a:ln>
        </p:spPr>
      </p:sp>
      <p:sp>
        <p:nvSpPr>
          <p:cNvPr id="30" name="Text 6">
            <a:extLst>
              <a:ext uri="{FF2B5EF4-FFF2-40B4-BE49-F238E27FC236}">
                <a16:creationId xmlns:a16="http://schemas.microsoft.com/office/drawing/2014/main" id="{2197B2E9-E03C-0B90-6571-CF0EFDDC86A2}"/>
              </a:ext>
            </a:extLst>
          </p:cNvPr>
          <p:cNvSpPr/>
          <p:nvPr/>
        </p:nvSpPr>
        <p:spPr>
          <a:xfrm>
            <a:off x="702248" y="3813546"/>
            <a:ext cx="3750183" cy="205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20"/>
              </a:lnSpc>
              <a:spcAft>
                <a:spcPts val="750"/>
              </a:spcAft>
              <a:buNone/>
            </a:pPr>
            <a:r>
              <a:rPr lang="en-US" sz="1350" b="1" dirty="0">
                <a:solidFill>
                  <a:srgbClr val="1A3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Lifecycle Partner</a:t>
            </a:r>
          </a:p>
          <a:p>
            <a:pPr marL="0" indent="0" algn="l">
              <a:lnSpc>
                <a:spcPts val="1620"/>
              </a:lnSpc>
              <a:spcAft>
                <a:spcPts val="750"/>
              </a:spcAft>
              <a:buNone/>
            </a:pPr>
            <a:endParaRPr lang="en-US" sz="1350" b="1" dirty="0">
              <a:solidFill>
                <a:srgbClr val="1A3A52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31" name="Text 7">
            <a:extLst>
              <a:ext uri="{FF2B5EF4-FFF2-40B4-BE49-F238E27FC236}">
                <a16:creationId xmlns:a16="http://schemas.microsoft.com/office/drawing/2014/main" id="{C0FAA8C6-489D-42FD-8266-819A81F444B5}"/>
              </a:ext>
            </a:extLst>
          </p:cNvPr>
          <p:cNvSpPr/>
          <p:nvPr/>
        </p:nvSpPr>
        <p:spPr>
          <a:xfrm>
            <a:off x="702248" y="4114477"/>
            <a:ext cx="3750183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planning to procurement to ongoing support—we handle every aspect of your IT infrastructure.</a:t>
            </a:r>
          </a:p>
          <a:p>
            <a:pPr marL="0" indent="0" algn="l">
              <a:lnSpc>
                <a:spcPts val="1470"/>
              </a:lnSpc>
              <a:buNone/>
            </a:pPr>
            <a:endParaRPr lang="en-US" sz="1050" dirty="0">
              <a:solidFill>
                <a:srgbClr val="495057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76200" cy="5143500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286500" y="5067300"/>
            <a:ext cx="2857500" cy="76200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1191006" y="1103269"/>
            <a:ext cx="6781419" cy="548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320"/>
              </a:lnSpc>
              <a:spcAft>
                <a:spcPts val="1200"/>
              </a:spcAft>
              <a:buNone/>
            </a:pPr>
            <a:r>
              <a:rPr lang="en-US" sz="3600" b="1" dirty="0">
                <a:solidFill>
                  <a:srgbClr val="1A3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We’re Best For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4095750" y="1808909"/>
            <a:ext cx="952500" cy="38100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89881DC-60E3-492E-BAD9-AC137B8B50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0217" y="136401"/>
            <a:ext cx="1270423" cy="839613"/>
          </a:xfrm>
          <a:prstGeom prst="rect">
            <a:avLst/>
          </a:prstGeom>
        </p:spPr>
      </p:pic>
      <p:sp>
        <p:nvSpPr>
          <p:cNvPr id="30" name="Text 4">
            <a:extLst>
              <a:ext uri="{FF2B5EF4-FFF2-40B4-BE49-F238E27FC236}">
                <a16:creationId xmlns:a16="http://schemas.microsoft.com/office/drawing/2014/main" id="{61573BF8-E958-E7AB-D289-D5F861FAC6E9}"/>
              </a:ext>
            </a:extLst>
          </p:cNvPr>
          <p:cNvSpPr/>
          <p:nvPr/>
        </p:nvSpPr>
        <p:spPr>
          <a:xfrm>
            <a:off x="1191007" y="3130972"/>
            <a:ext cx="3673979" cy="457200"/>
          </a:xfrm>
          <a:prstGeom prst="roundRect">
            <a:avLst>
              <a:gd name="adj" fmla="val 7221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1" name="Shape 5">
            <a:extLst>
              <a:ext uri="{FF2B5EF4-FFF2-40B4-BE49-F238E27FC236}">
                <a16:creationId xmlns:a16="http://schemas.microsoft.com/office/drawing/2014/main" id="{649D4F46-298B-F8D8-869C-61D6B3F4D410}"/>
              </a:ext>
            </a:extLst>
          </p:cNvPr>
          <p:cNvSpPr/>
          <p:nvPr/>
        </p:nvSpPr>
        <p:spPr>
          <a:xfrm>
            <a:off x="1210057" y="3130971"/>
            <a:ext cx="0" cy="457200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2" name="Text 6">
            <a:extLst>
              <a:ext uri="{FF2B5EF4-FFF2-40B4-BE49-F238E27FC236}">
                <a16:creationId xmlns:a16="http://schemas.microsoft.com/office/drawing/2014/main" id="{F3F13B3D-5ADE-A7C5-F0CD-B3FECFEF8BEA}"/>
              </a:ext>
            </a:extLst>
          </p:cNvPr>
          <p:cNvSpPr/>
          <p:nvPr/>
        </p:nvSpPr>
        <p:spPr>
          <a:xfrm>
            <a:off x="1326471" y="3273263"/>
            <a:ext cx="3750183" cy="205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440"/>
              </a:lnSpc>
              <a:spcAft>
                <a:spcPts val="450"/>
              </a:spcAft>
            </a:pPr>
            <a:r>
              <a:rPr lang="en-US" sz="1400" b="1" dirty="0">
                <a:solidFill>
                  <a:srgbClr val="1A3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Growing organizations without internal IT</a:t>
            </a:r>
            <a:endParaRPr lang="en-US" sz="1400" dirty="0"/>
          </a:p>
        </p:txBody>
      </p:sp>
      <p:sp>
        <p:nvSpPr>
          <p:cNvPr id="34" name="Text 4">
            <a:extLst>
              <a:ext uri="{FF2B5EF4-FFF2-40B4-BE49-F238E27FC236}">
                <a16:creationId xmlns:a16="http://schemas.microsoft.com/office/drawing/2014/main" id="{16BDB936-FE7A-1735-075E-9DB398C8BEA8}"/>
              </a:ext>
            </a:extLst>
          </p:cNvPr>
          <p:cNvSpPr/>
          <p:nvPr/>
        </p:nvSpPr>
        <p:spPr>
          <a:xfrm>
            <a:off x="1191007" y="4145767"/>
            <a:ext cx="3140559" cy="457200"/>
          </a:xfrm>
          <a:prstGeom prst="roundRect">
            <a:avLst>
              <a:gd name="adj" fmla="val 7221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5" name="Shape 5">
            <a:extLst>
              <a:ext uri="{FF2B5EF4-FFF2-40B4-BE49-F238E27FC236}">
                <a16:creationId xmlns:a16="http://schemas.microsoft.com/office/drawing/2014/main" id="{6C955324-AAD9-F1E8-2C4A-FA5284E5C768}"/>
              </a:ext>
            </a:extLst>
          </p:cNvPr>
          <p:cNvSpPr/>
          <p:nvPr/>
        </p:nvSpPr>
        <p:spPr>
          <a:xfrm>
            <a:off x="1210057" y="4145766"/>
            <a:ext cx="0" cy="457200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6" name="Text 6">
            <a:extLst>
              <a:ext uri="{FF2B5EF4-FFF2-40B4-BE49-F238E27FC236}">
                <a16:creationId xmlns:a16="http://schemas.microsoft.com/office/drawing/2014/main" id="{FCDAF6F7-3BAA-7E8F-E7B1-BF874CCB2D4D}"/>
              </a:ext>
            </a:extLst>
          </p:cNvPr>
          <p:cNvSpPr/>
          <p:nvPr/>
        </p:nvSpPr>
        <p:spPr>
          <a:xfrm>
            <a:off x="1326471" y="4288058"/>
            <a:ext cx="3750183" cy="205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440"/>
              </a:lnSpc>
              <a:spcAft>
                <a:spcPts val="450"/>
              </a:spcAft>
            </a:pPr>
            <a:r>
              <a:rPr lang="en-US" sz="1400" b="1" dirty="0">
                <a:solidFill>
                  <a:srgbClr val="1A3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Teams tired of reactive IT support</a:t>
            </a:r>
          </a:p>
          <a:p>
            <a:pPr>
              <a:lnSpc>
                <a:spcPts val="1440"/>
              </a:lnSpc>
              <a:spcAft>
                <a:spcPts val="450"/>
              </a:spcAft>
            </a:pPr>
            <a:endParaRPr lang="en-US" sz="1400" b="1" dirty="0">
              <a:solidFill>
                <a:srgbClr val="1A3A52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37" name="Text 4">
            <a:extLst>
              <a:ext uri="{FF2B5EF4-FFF2-40B4-BE49-F238E27FC236}">
                <a16:creationId xmlns:a16="http://schemas.microsoft.com/office/drawing/2014/main" id="{49155DD4-C933-3DFA-FD76-C9A1D558619A}"/>
              </a:ext>
            </a:extLst>
          </p:cNvPr>
          <p:cNvSpPr/>
          <p:nvPr/>
        </p:nvSpPr>
        <p:spPr>
          <a:xfrm>
            <a:off x="1191006" y="2116181"/>
            <a:ext cx="4587235" cy="457200"/>
          </a:xfrm>
          <a:prstGeom prst="roundRect">
            <a:avLst>
              <a:gd name="adj" fmla="val 7221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8" name="Shape 5">
            <a:extLst>
              <a:ext uri="{FF2B5EF4-FFF2-40B4-BE49-F238E27FC236}">
                <a16:creationId xmlns:a16="http://schemas.microsoft.com/office/drawing/2014/main" id="{BBFCA7CB-2110-700A-0621-DAD19B3012C4}"/>
              </a:ext>
            </a:extLst>
          </p:cNvPr>
          <p:cNvSpPr/>
          <p:nvPr/>
        </p:nvSpPr>
        <p:spPr>
          <a:xfrm>
            <a:off x="1210057" y="2116180"/>
            <a:ext cx="0" cy="457200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9" name="Text 6">
            <a:extLst>
              <a:ext uri="{FF2B5EF4-FFF2-40B4-BE49-F238E27FC236}">
                <a16:creationId xmlns:a16="http://schemas.microsoft.com/office/drawing/2014/main" id="{35192374-D4A6-E9A3-A5DE-95799B9601EA}"/>
              </a:ext>
            </a:extLst>
          </p:cNvPr>
          <p:cNvSpPr/>
          <p:nvPr/>
        </p:nvSpPr>
        <p:spPr>
          <a:xfrm>
            <a:off x="1326471" y="2258471"/>
            <a:ext cx="4451763" cy="3149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440"/>
              </a:lnSpc>
              <a:spcAft>
                <a:spcPts val="450"/>
              </a:spcAft>
            </a:pPr>
            <a:r>
              <a:rPr lang="en-US" sz="1400" b="1" dirty="0">
                <a:solidFill>
                  <a:srgbClr val="1A3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Organizations with compliance or uptime sensitivity</a:t>
            </a:r>
          </a:p>
          <a:p>
            <a:pPr>
              <a:lnSpc>
                <a:spcPts val="1440"/>
              </a:lnSpc>
              <a:spcAft>
                <a:spcPts val="450"/>
              </a:spcAft>
            </a:pPr>
            <a:endParaRPr lang="en-US" sz="1400" b="1" dirty="0">
              <a:solidFill>
                <a:srgbClr val="1A3A52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BB8613-F66F-4D0C-22EA-1B4ACB1FC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BB867B2D-3317-A5E3-F83C-15E6D63D5CA3}"/>
              </a:ext>
            </a:extLst>
          </p:cNvPr>
          <p:cNvSpPr/>
          <p:nvPr/>
        </p:nvSpPr>
        <p:spPr>
          <a:xfrm>
            <a:off x="0" y="0"/>
            <a:ext cx="76200" cy="5143500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C821732F-05DB-6D97-6178-58F640894BCB}"/>
              </a:ext>
            </a:extLst>
          </p:cNvPr>
          <p:cNvSpPr/>
          <p:nvPr/>
        </p:nvSpPr>
        <p:spPr>
          <a:xfrm>
            <a:off x="6286500" y="5067300"/>
            <a:ext cx="2857500" cy="76200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AE2FCE9F-FD58-9146-A4C2-816622AD9A7C}"/>
              </a:ext>
            </a:extLst>
          </p:cNvPr>
          <p:cNvSpPr/>
          <p:nvPr/>
        </p:nvSpPr>
        <p:spPr>
          <a:xfrm>
            <a:off x="661736" y="1109969"/>
            <a:ext cx="7958889" cy="548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320"/>
              </a:lnSpc>
              <a:spcAft>
                <a:spcPts val="1200"/>
              </a:spcAft>
              <a:buNone/>
            </a:pPr>
            <a:r>
              <a:rPr lang="en-US" sz="2800" b="1" dirty="0">
                <a:solidFill>
                  <a:srgbClr val="1A3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Talk About Your Education IT Needs</a:t>
            </a:r>
            <a:endParaRPr lang="en-US" sz="28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4036BE74-B67A-30DC-D33D-0B4728E9F227}"/>
              </a:ext>
            </a:extLst>
          </p:cNvPr>
          <p:cNvSpPr/>
          <p:nvPr/>
        </p:nvSpPr>
        <p:spPr>
          <a:xfrm>
            <a:off x="4095750" y="1808909"/>
            <a:ext cx="952500" cy="38100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08934026-0E8B-A12A-CE4D-ED9A99CC707F}"/>
              </a:ext>
            </a:extLst>
          </p:cNvPr>
          <p:cNvSpPr/>
          <p:nvPr/>
        </p:nvSpPr>
        <p:spPr>
          <a:xfrm>
            <a:off x="1171575" y="1951732"/>
            <a:ext cx="680085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2250"/>
              </a:lnSpc>
              <a:spcAft>
                <a:spcPts val="3000"/>
              </a:spcAft>
            </a:pPr>
            <a:r>
              <a:rPr lang="en-US" sz="150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discuss how Alltech Solutions can support your school technology goals—from device rollouts to network upgrades to ongoing support.</a:t>
            </a:r>
            <a:endParaRPr lang="en-US" sz="15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E3E0391D-658D-5E88-F34D-645E43008EF7}"/>
              </a:ext>
            </a:extLst>
          </p:cNvPr>
          <p:cNvSpPr/>
          <p:nvPr/>
        </p:nvSpPr>
        <p:spPr>
          <a:xfrm>
            <a:off x="2466754" y="2905094"/>
            <a:ext cx="1495871" cy="839986"/>
          </a:xfrm>
          <a:prstGeom prst="roundRect">
            <a:avLst>
              <a:gd name="adj" fmla="val 9072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1D22255F-A764-6186-690E-230B657D21F5}"/>
              </a:ext>
            </a:extLst>
          </p:cNvPr>
          <p:cNvSpPr/>
          <p:nvPr/>
        </p:nvSpPr>
        <p:spPr>
          <a:xfrm>
            <a:off x="2466753" y="2904232"/>
            <a:ext cx="1495871" cy="0"/>
          </a:xfrm>
          <a:prstGeom prst="line">
            <a:avLst/>
          </a:prstGeom>
          <a:noFill/>
          <a:ln w="28575">
            <a:solidFill>
              <a:srgbClr val="1A3A52"/>
            </a:solidFill>
            <a:prstDash val="solid"/>
          </a:ln>
        </p:spPr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A437C4C8-31E5-316D-5DA1-7ACB80D03B87}"/>
              </a:ext>
            </a:extLst>
          </p:cNvPr>
          <p:cNvSpPr/>
          <p:nvPr/>
        </p:nvSpPr>
        <p:spPr>
          <a:xfrm>
            <a:off x="2762689" y="3050440"/>
            <a:ext cx="903997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60"/>
              </a:lnSpc>
              <a:spcAft>
                <a:spcPts val="450"/>
              </a:spcAft>
              <a:buNone/>
            </a:pPr>
            <a:r>
              <a:rPr lang="en-US" sz="900" b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</a:t>
            </a:r>
            <a:endParaRPr lang="en-US" sz="9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4DDF3138-2C68-431B-9813-5C2B3A1EF04A}"/>
              </a:ext>
            </a:extLst>
          </p:cNvPr>
          <p:cNvSpPr/>
          <p:nvPr/>
        </p:nvSpPr>
        <p:spPr>
          <a:xfrm>
            <a:off x="2471217" y="3274459"/>
            <a:ext cx="1491408" cy="247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buNone/>
            </a:pPr>
            <a:r>
              <a:rPr lang="en-US" sz="1200" b="1" dirty="0">
                <a:solidFill>
                  <a:srgbClr val="1A3A52"/>
                </a:solidFill>
                <a:latin typeface="Arial" pitchFamily="34" charset="0"/>
                <a:cs typeface="Arial" pitchFamily="34" charset="-120"/>
                <a:hlinkClick r:id="rId3"/>
              </a:rPr>
              <a:t>info@alltechsi.com</a:t>
            </a:r>
            <a:endParaRPr lang="en-US" sz="1200" b="1" dirty="0">
              <a:solidFill>
                <a:srgbClr val="1A3A52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ctr">
              <a:lnSpc>
                <a:spcPts val="1680"/>
              </a:lnSpc>
              <a:buNone/>
            </a:pPr>
            <a:endParaRPr lang="en-US" sz="1200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AA6A9B86-F31B-1324-CA2E-018610F3AA25}"/>
              </a:ext>
            </a:extLst>
          </p:cNvPr>
          <p:cNvSpPr/>
          <p:nvPr/>
        </p:nvSpPr>
        <p:spPr>
          <a:xfrm>
            <a:off x="5048250" y="2904232"/>
            <a:ext cx="1670893" cy="839986"/>
          </a:xfrm>
          <a:prstGeom prst="roundRect">
            <a:avLst>
              <a:gd name="adj" fmla="val 9072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Shape 16">
            <a:extLst>
              <a:ext uri="{FF2B5EF4-FFF2-40B4-BE49-F238E27FC236}">
                <a16:creationId xmlns:a16="http://schemas.microsoft.com/office/drawing/2014/main" id="{DCEAD6BE-7616-9198-D06E-5D733645D2EC}"/>
              </a:ext>
            </a:extLst>
          </p:cNvPr>
          <p:cNvSpPr/>
          <p:nvPr/>
        </p:nvSpPr>
        <p:spPr>
          <a:xfrm>
            <a:off x="5048249" y="2919382"/>
            <a:ext cx="1670893" cy="0"/>
          </a:xfrm>
          <a:prstGeom prst="line">
            <a:avLst/>
          </a:prstGeom>
          <a:noFill/>
          <a:ln w="28575">
            <a:solidFill>
              <a:schemeClr val="accent1">
                <a:lumMod val="75000"/>
              </a:schemeClr>
            </a:solidFill>
            <a:prstDash val="solid"/>
          </a:ln>
        </p:spPr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E7D833FC-DED2-1E7F-8FE2-EEC04F9517FF}"/>
              </a:ext>
            </a:extLst>
          </p:cNvPr>
          <p:cNvSpPr/>
          <p:nvPr/>
        </p:nvSpPr>
        <p:spPr>
          <a:xfrm>
            <a:off x="5342435" y="3057376"/>
            <a:ext cx="1082519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60"/>
              </a:lnSpc>
              <a:spcAft>
                <a:spcPts val="450"/>
              </a:spcAft>
              <a:buNone/>
            </a:pPr>
            <a:r>
              <a:rPr lang="en-US" sz="900" b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WEBSITE</a:t>
            </a:r>
            <a:endParaRPr lang="en-US" sz="900" dirty="0"/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406DECF2-FBC9-3FCB-75AB-43497FE4640E}"/>
              </a:ext>
            </a:extLst>
          </p:cNvPr>
          <p:cNvSpPr/>
          <p:nvPr/>
        </p:nvSpPr>
        <p:spPr>
          <a:xfrm>
            <a:off x="5281311" y="3312306"/>
            <a:ext cx="1204766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680"/>
              </a:lnSpc>
            </a:pPr>
            <a:r>
              <a:rPr lang="en-US" sz="1600" b="1" dirty="0"/>
              <a:t>alltechsi</a:t>
            </a:r>
            <a:r>
              <a:rPr lang="en-US" sz="1600" dirty="0"/>
              <a:t>.</a:t>
            </a:r>
            <a:r>
              <a:rPr lang="en-US" sz="1600" b="1" dirty="0"/>
              <a:t>com</a:t>
            </a:r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4FAC4A3C-EC13-C2CA-C069-A3BE4F578BEE}"/>
              </a:ext>
            </a:extLst>
          </p:cNvPr>
          <p:cNvSpPr/>
          <p:nvPr/>
        </p:nvSpPr>
        <p:spPr>
          <a:xfrm>
            <a:off x="1171575" y="4049018"/>
            <a:ext cx="680085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Reliable • Responsive • Results-Driven</a:t>
            </a:r>
            <a:endParaRPr lang="en-US" sz="105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A3FDA53D-DA0E-D5C6-8AF4-C1557431F6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8329" y="141872"/>
            <a:ext cx="1270423" cy="83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225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1421</TotalTime>
  <Words>306</Words>
  <Application>Microsoft Office PowerPoint</Application>
  <PresentationFormat>On-screen Show (16:9)</PresentationFormat>
  <Paragraphs>39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Alltech Solutions - IT Services Presentation</dc:title>
  <dc:subject>PptxGenJS Presentation</dc:subject>
  <dc:creator>Alltech Solutions</dc:creator>
  <cp:lastModifiedBy>Doris Crowley</cp:lastModifiedBy>
  <cp:revision>12</cp:revision>
  <dcterms:created xsi:type="dcterms:W3CDTF">2026-01-22T19:41:56Z</dcterms:created>
  <dcterms:modified xsi:type="dcterms:W3CDTF">2026-01-23T22:05:45Z</dcterms:modified>
</cp:coreProperties>
</file>